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7"/>
  </p:sldMasterIdLst>
  <p:notesMasterIdLst>
    <p:notesMasterId r:id="rId68"/>
  </p:notesMasterIdLst>
  <p:handoutMasterIdLst>
    <p:handoutMasterId r:id="rId69"/>
  </p:handoutMasterIdLst>
  <p:sldIdLst>
    <p:sldId id="256" r:id="rId8"/>
    <p:sldId id="339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3" r:id="rId22"/>
    <p:sldId id="341" r:id="rId23"/>
    <p:sldId id="286" r:id="rId24"/>
    <p:sldId id="287" r:id="rId25"/>
    <p:sldId id="288" r:id="rId26"/>
    <p:sldId id="289" r:id="rId27"/>
    <p:sldId id="290" r:id="rId28"/>
    <p:sldId id="291" r:id="rId29"/>
    <p:sldId id="294" r:id="rId30"/>
    <p:sldId id="295" r:id="rId31"/>
    <p:sldId id="333" r:id="rId32"/>
    <p:sldId id="334" r:id="rId33"/>
    <p:sldId id="336" r:id="rId34"/>
    <p:sldId id="335" r:id="rId35"/>
    <p:sldId id="332" r:id="rId36"/>
    <p:sldId id="324" r:id="rId37"/>
    <p:sldId id="325" r:id="rId38"/>
    <p:sldId id="326" r:id="rId39"/>
    <p:sldId id="328" r:id="rId40"/>
    <p:sldId id="327" r:id="rId41"/>
    <p:sldId id="329" r:id="rId42"/>
    <p:sldId id="311" r:id="rId43"/>
    <p:sldId id="312" r:id="rId44"/>
    <p:sldId id="314" r:id="rId45"/>
    <p:sldId id="338" r:id="rId46"/>
    <p:sldId id="322" r:id="rId47"/>
    <p:sldId id="296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262" r:id="rId66"/>
    <p:sldId id="263" r:id="rId67"/>
  </p:sldIdLst>
  <p:sldSz cx="9144000" cy="5143500" type="screen16x9"/>
  <p:notesSz cx="7099300" cy="10234613"/>
  <p:custDataLst>
    <p:tags r:id="rId7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orient="horz" pos="577">
          <p15:clr>
            <a:srgbClr val="A4A3A4"/>
          </p15:clr>
        </p15:guide>
        <p15:guide id="6" orient="horz" pos="30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76E"/>
    <a:srgbClr val="FFFFFF"/>
    <a:srgbClr val="000000"/>
    <a:srgbClr val="AB377A"/>
    <a:srgbClr val="E9E6E6"/>
    <a:srgbClr val="FF0066"/>
    <a:srgbClr val="DEE6ED"/>
    <a:srgbClr val="C8D8E6"/>
    <a:srgbClr val="23214A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0" autoAdjust="0"/>
    <p:restoredTop sz="94696" autoAdjust="0"/>
  </p:normalViewPr>
  <p:slideViewPr>
    <p:cSldViewPr snapToObjects="1" showGuides="1">
      <p:cViewPr varScale="1">
        <p:scale>
          <a:sx n="108" d="100"/>
          <a:sy n="108" d="100"/>
        </p:scale>
        <p:origin x="954" y="102"/>
      </p:cViewPr>
      <p:guideLst>
        <p:guide orient="horz" pos="799"/>
        <p:guide orient="horz" pos="4020"/>
        <p:guide pos="158"/>
        <p:guide pos="5602"/>
        <p:guide orient="horz" pos="577"/>
        <p:guide orient="horz" pos="30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83" d="100"/>
          <a:sy n="83" d="100"/>
        </p:scale>
        <p:origin x="-1008" y="-58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1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SG" sz="80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NUS-ISS 2020. All rights reserved.</a:t>
            </a:r>
            <a:endParaRPr lang="en-US" sz="800" dirty="0" smtClean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800" b="1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en-US" sz="800" b="1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2019-07-18</a:t>
            </a:r>
          </a:p>
          <a:p>
            <a:pPr algn="l"/>
            <a:endParaRPr lang="en-US" sz="80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‹#›</a:t>
            </a:fld>
            <a:endParaRPr lang="en-US" sz="800" smtClean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endParaRPr lang="en-US" sz="80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577850" y="1012825"/>
            <a:ext cx="8255000" cy="4643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Copyright © NUS-ISS 2020. All rights reserved.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2019-07-18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su-sandbox/chapter/operant-conditionin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su-sandbox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s.nus.edu.sg/stackable-certificate-programmes/Intelligent-system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gni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s.nus.edu.sg/stackable-certificate-programmes/Intelligent-systems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s.nus.edu.sg/stackable-certificate-programmes/Intelligent-systems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s.nus.edu.sg/stackable-certificate-programmes/Intelligent-systems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s.nus.edu.sg/stackable-certificate-programmes/Intelligent-system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gniti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gni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gniti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gnit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su-sandbox/chapter/classical-conditionin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3482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53306" y="4708042"/>
            <a:ext cx="6191968" cy="48324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Copyright © NUS-ISS 2020. All rights reserved.</a:t>
            </a: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2019-07-18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FC7E16-5F1E-4B98-9140-99844F7B66B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83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https://courses.lumenlearning.com/wsu-sandbox/chapter/operant-conditioning/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52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https://courses.lumenlearning.com/wsu-sandbox/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5986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8097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9665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0406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8395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https://www.iss.nus.edu.sg/stackable-certificate-programmes/Intelligent-systems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1484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3482975"/>
          </a:xfrm>
        </p:spPr>
      </p:sp>
      <p:sp>
        <p:nvSpPr>
          <p:cNvPr id="12" name="IFXSHAPE"/>
          <p:cNvSpPr>
            <a:spLocks noGrp="1"/>
          </p:cNvSpPr>
          <p:nvPr>
            <p:ph type="body" idx="3"/>
          </p:nvPr>
        </p:nvSpPr>
        <p:spPr>
          <a:xfrm>
            <a:off x="453306" y="4708042"/>
            <a:ext cx="6191968" cy="4832456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SG" dirty="0" smtClean="0"/>
              <a:t>Copyright © NUS-ISS 2020. All rights reserved.</a:t>
            </a:r>
            <a:endParaRPr lang="en-US" dirty="0" smtClean="0"/>
          </a:p>
          <a:p>
            <a:r>
              <a:rPr lang="en-US" b="1" dirty="0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15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2019-07-18</a:t>
            </a:r>
          </a:p>
          <a:p>
            <a:endParaRPr lang="en-US"/>
          </a:p>
        </p:txBody>
      </p:sp>
      <p:sp>
        <p:nvSpPr>
          <p:cNvPr id="16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30A12AFA-5679-42FB-A460-81B93121E7B6}" type="slidenum">
              <a:rPr lang="en-US" smtClean="0"/>
              <a:t>36</a:t>
            </a:fld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31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NUS-ISS 2020. All rights reserved.</a:t>
            </a: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2019-07-18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65D906-55BD-49C5-997D-27A40DB53D1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93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914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https://en.wikipedia.org/wiki/Cognition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928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0498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889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https://www.iss.nus.edu.sg/stackable-certificate-programmes/Intelligent-systems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7577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https://www.iss.nus.edu.sg/stackable-certificate-programmes/Intelligent-systems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6002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https://www.iss.nus.edu.sg/stackable-certificate-programmes/Intelligent-systems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9072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https://www.iss.nus.edu.sg/stackable-certificate-programmes/Intelligent-systems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2665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3482975"/>
          </a:xfrm>
        </p:spPr>
      </p:sp>
      <p:sp>
        <p:nvSpPr>
          <p:cNvPr id="12" name="IFXSHAPE"/>
          <p:cNvSpPr>
            <a:spLocks noGrp="1"/>
          </p:cNvSpPr>
          <p:nvPr>
            <p:ph type="body" idx="3"/>
          </p:nvPr>
        </p:nvSpPr>
        <p:spPr>
          <a:xfrm>
            <a:off x="453306" y="4708042"/>
            <a:ext cx="6191968" cy="4832456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SG" dirty="0" smtClean="0"/>
              <a:t>Copyright © NUS-ISS 2020. All rights reserved.</a:t>
            </a:r>
            <a:endParaRPr lang="en-US" dirty="0" smtClean="0"/>
          </a:p>
          <a:p>
            <a:r>
              <a:rPr lang="en-US" b="1" dirty="0" smtClean="0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15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2019-07-18</a:t>
            </a:r>
          </a:p>
          <a:p>
            <a:endParaRPr lang="en-US"/>
          </a:p>
        </p:txBody>
      </p:sp>
      <p:sp>
        <p:nvSpPr>
          <p:cNvPr id="16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30A12AFA-5679-42FB-A460-81B93121E7B6}" type="slidenum">
              <a:rPr lang="en-US" smtClean="0"/>
              <a:t>59</a:t>
            </a:fld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7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NUS-ISS 2020. All rights reserved.</a:t>
            </a:r>
            <a:endParaRPr kumimoji="0" lang="en-US" sz="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2019-07-18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65D906-55BD-49C5-997D-27A40DB53D1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5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https://en.wikipedia.org/wiki/Cognition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5141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https://en.wikipedia.org/wiki/Cognition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566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https://en.wikipedia.org/wiki/Cognition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281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https://en.wikipedia.org/wiki/Cognition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79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105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5220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https://courses.lumenlearning.com/wsu-sandbox/chapter/classical-conditioning/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3ECD2-14D7-4265-AF23-95505127F74C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645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GB"/>
          </a:p>
        </p:txBody>
      </p:sp>
      <p:grpSp>
        <p:nvGrpSpPr>
          <p:cNvPr id="24" name="Gruppieren 27"/>
          <p:cNvGrpSpPr/>
          <p:nvPr userDrawn="1"/>
        </p:nvGrpSpPr>
        <p:grpSpPr>
          <a:xfrm>
            <a:off x="-8301" y="-92546"/>
            <a:ext cx="9175876" cy="4123738"/>
            <a:chOff x="-8302" y="-131397"/>
            <a:chExt cx="9175876" cy="5956512"/>
          </a:xfrm>
        </p:grpSpPr>
        <p:cxnSp>
          <p:nvCxnSpPr>
            <p:cNvPr id="25" name="Gerade Verbindung 30"/>
            <p:cNvCxnSpPr/>
            <p:nvPr/>
          </p:nvCxnSpPr>
          <p:spPr>
            <a:xfrm>
              <a:off x="1727029" y="4827271"/>
              <a:ext cx="180674" cy="99784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31"/>
            <p:cNvCxnSpPr/>
            <p:nvPr/>
          </p:nvCxnSpPr>
          <p:spPr>
            <a:xfrm>
              <a:off x="-8302" y="3525069"/>
              <a:ext cx="1735331" cy="1302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32"/>
            <p:cNvCxnSpPr/>
            <p:nvPr/>
          </p:nvCxnSpPr>
          <p:spPr>
            <a:xfrm flipH="1">
              <a:off x="1716589" y="3189903"/>
              <a:ext cx="7425823" cy="1676413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33"/>
            <p:cNvCxnSpPr/>
            <p:nvPr/>
          </p:nvCxnSpPr>
          <p:spPr>
            <a:xfrm>
              <a:off x="8588949" y="-27384"/>
              <a:ext cx="578625" cy="144016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34"/>
            <p:cNvSpPr/>
            <p:nvPr/>
          </p:nvSpPr>
          <p:spPr bwMode="auto">
            <a:xfrm>
              <a:off x="1659694" y="4757147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0" name="Gerade Verbindung 35"/>
            <p:cNvCxnSpPr/>
            <p:nvPr/>
          </p:nvCxnSpPr>
          <p:spPr>
            <a:xfrm flipH="1">
              <a:off x="6485217" y="-131397"/>
              <a:ext cx="1050763" cy="561662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fik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pic>
        <p:nvPicPr>
          <p:cNvPr id="20" name="Grafik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" y="-20538"/>
            <a:ext cx="9142375" cy="5142586"/>
          </a:xfrm>
          <a:prstGeom prst="rect">
            <a:avLst/>
          </a:prstGeom>
        </p:spPr>
      </p:pic>
      <p:sp>
        <p:nvSpPr>
          <p:cNvPr id="22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1995686"/>
            <a:ext cx="6192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Author (department)</a:t>
            </a:r>
            <a:br>
              <a:rPr lang="en-GB" noProof="0" dirty="0" smtClean="0"/>
            </a:br>
            <a:r>
              <a:rPr lang="en-GB" noProof="0" dirty="0" smtClean="0"/>
              <a:t>Date</a:t>
            </a:r>
          </a:p>
        </p:txBody>
      </p:sp>
      <p:sp>
        <p:nvSpPr>
          <p:cNvPr id="5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116000"/>
            <a:ext cx="6331744" cy="564903"/>
          </a:xfrm>
        </p:spPr>
        <p:txBody>
          <a:bodyPr anchor="b" anchorCtr="0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 smtClean="0"/>
              <a:t>Please type in title</a:t>
            </a:r>
            <a:endParaRPr lang="en-US" sz="3600" kern="0" dirty="0"/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179512" y="4155926"/>
            <a:ext cx="1440160" cy="7585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GB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1" y="4270799"/>
            <a:ext cx="1258273" cy="586556"/>
          </a:xfrm>
          <a:prstGeom prst="rect">
            <a:avLst/>
          </a:prstGeom>
        </p:spPr>
      </p:pic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GB" smtClean="0"/>
              <a:t>- restricted -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428130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Two_Columns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6F5C27D-E611-4ACB-8C65-030ACD42B0C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9245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3813889"/>
            <a:ext cx="8640960" cy="972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23BD67FA-3A77-4643-BC02-C29A5BD6AAE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951310"/>
            <a:ext cx="2808288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951310"/>
            <a:ext cx="2736850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951310"/>
            <a:ext cx="280831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E102EDE-761B-43AF-AFA0-FD9BB3A916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952750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9" y="2085975"/>
            <a:ext cx="25923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9" y="2085975"/>
            <a:ext cx="28082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C0DA4E8B-6104-457D-B21B-21EE24C391A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190E918-A1E6-432B-98FD-883FF1FCE66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9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8E09CD1D-A438-40F9-AE63-B7DC2A97F5B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FXSHAPE"/>
          <p:cNvSpPr>
            <a:spLocks noGrp="1"/>
          </p:cNvSpPr>
          <p:nvPr>
            <p:ph type="ftr" sz="quarter" idx="10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257007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6893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inal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B3A1B495-763D-4F4E-9122-6A98D37489C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19772701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3" y="188125"/>
            <a:ext cx="6600413" cy="409171"/>
          </a:xfrm>
        </p:spPr>
        <p:txBody>
          <a:bodyPr>
            <a:normAutofit/>
          </a:bodyPr>
          <a:lstStyle>
            <a:lvl1pPr>
              <a:defRPr sz="2400" b="1" cap="none" baseline="0">
                <a:solidFill>
                  <a:srgbClr val="173F7E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28650" y="886657"/>
            <a:ext cx="7886700" cy="3488531"/>
          </a:xfrm>
        </p:spPr>
        <p:txBody>
          <a:bodyPr/>
          <a:lstStyle>
            <a:lvl1pPr marL="267884" indent="-267884">
              <a:lnSpc>
                <a:spcPct val="120000"/>
              </a:lnSpc>
              <a:defRPr b="1">
                <a:solidFill>
                  <a:srgbClr val="F58220"/>
                </a:solidFill>
                <a:latin typeface="Century Gothic" panose="020B0502020202020204" pitchFamily="34" charset="0"/>
              </a:defRPr>
            </a:lvl1pPr>
            <a:lvl2pPr marL="603632" indent="-335747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2pPr>
            <a:lvl3pPr marL="872708" indent="-269075">
              <a:lnSpc>
                <a:spcPct val="12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3pPr>
            <a:lvl4pPr marL="1140590" indent="-267884">
              <a:lnSpc>
                <a:spcPct val="120000"/>
              </a:lnSpc>
              <a:buFont typeface="Arial" panose="020B0604020202020204" pitchFamily="34" charset="0"/>
              <a:buChar char="─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</a:p>
          <a:p>
            <a:pPr lvl="2"/>
            <a:r>
              <a:rPr lang="en-US" dirty="0"/>
              <a:t>Level 3</a:t>
            </a:r>
          </a:p>
          <a:p>
            <a:pPr lvl="3"/>
            <a:r>
              <a:rPr lang="en-US" dirty="0"/>
              <a:t>Level 4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NUS-ISS EBAC BAP SB</a:t>
            </a:r>
            <a:endParaRPr lang="en-SG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 smtClean="0"/>
              <a:t>© National University of Singapore. All Rights Reserved</a:t>
            </a:r>
            <a:endParaRPr lang="en-SG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‹#›</a:t>
            </a:fld>
            <a:endParaRPr lang="en-SG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31" y="19552"/>
            <a:ext cx="1946580" cy="6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8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_GCC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11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3E5ADAD-166F-4E19-A04F-559676995A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" y="458"/>
            <a:ext cx="9142375" cy="5142586"/>
          </a:xfrm>
          <a:prstGeom prst="rect">
            <a:avLst/>
          </a:prstGeom>
        </p:spPr>
      </p:pic>
      <p:sp>
        <p:nvSpPr>
          <p:cNvPr id="3" name="Rechteck 2"/>
          <p:cNvSpPr/>
          <p:nvPr userDrawn="1"/>
        </p:nvSpPr>
        <p:spPr bwMode="auto">
          <a:xfrm>
            <a:off x="179512" y="4155926"/>
            <a:ext cx="1440160" cy="7585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GB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779663"/>
            <a:ext cx="6331744" cy="564903"/>
          </a:xfrm>
        </p:spPr>
        <p:txBody>
          <a:bodyPr anchor="b" anchorCtr="0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1" y="4270799"/>
            <a:ext cx="1258273" cy="58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87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29BFC465-4400-47F2-89A3-83B4963AA8A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9B9F0AD-1C8D-4886-8F84-7C1CBAE9CE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5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73A46F7-D297-4E84-81A4-65AB652DB70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38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951309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39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437370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40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192343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41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40949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42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2895552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43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381613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44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386767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45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35373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 smtClean="0"/>
              <a:t>Click to edit text</a:t>
            </a:r>
          </a:p>
        </p:txBody>
      </p:sp>
      <p:sp>
        <p:nvSpPr>
          <p:cNvPr id="46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95130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47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437445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48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1923581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49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2409716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50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2895852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51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3381988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52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3868124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53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435425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 smtClean="0"/>
              <a:t>Nr</a:t>
            </a:r>
            <a:r>
              <a:rPr lang="en-GB" dirty="0" smtClean="0"/>
              <a:t>.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37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68B35696-8A28-4DAB-9AAF-F119B38C427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424847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10"/>
            <a:ext cx="424904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6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_GCC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11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E5289574-F62B-4677-B5A0-0C8E8177F65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" y="457"/>
            <a:ext cx="9142375" cy="5142586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 bwMode="auto">
          <a:xfrm>
            <a:off x="2627784" y="915566"/>
            <a:ext cx="4536504" cy="23762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GB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129" y="1180804"/>
            <a:ext cx="4138593" cy="19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801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B2C767F4-B714-4390-AFD6-4A28E3F9BEA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424847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09"/>
            <a:ext cx="424904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895600"/>
            <a:ext cx="424904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05756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69C15EC9-9935-427E-B271-1D2954AAF30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8641655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895600"/>
            <a:ext cx="4249041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4905756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rgbClr val="928285"/>
              </a:buClr>
              <a:defRPr sz="10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1852AA48-52E6-4DBD-A71C-01415C621C1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4905756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228"/>
            <a:ext cx="9144000" cy="271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"/>
            <a:ext cx="9144000" cy="679704"/>
          </a:xfrm>
          <a:prstGeom prst="rect">
            <a:avLst/>
          </a:prstGeom>
        </p:spPr>
      </p:pic>
      <p:sp>
        <p:nvSpPr>
          <p:cNvPr id="15" name="IFXSHAPE"/>
          <p:cNvSpPr>
            <a:spLocks noGrp="1"/>
          </p:cNvSpPr>
          <p:nvPr>
            <p:ph type="title"/>
          </p:nvPr>
        </p:nvSpPr>
        <p:spPr>
          <a:xfrm>
            <a:off x="251520" y="127790"/>
            <a:ext cx="7406640" cy="54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 smtClean="0"/>
              <a:t>Click to edit title</a:t>
            </a:r>
            <a:endParaRPr lang="en-GB" noProof="0" dirty="0"/>
          </a:p>
        </p:txBody>
      </p:sp>
      <p:sp>
        <p:nvSpPr>
          <p:cNvPr id="16" name="IFXSHAPE"/>
          <p:cNvSpPr>
            <a:spLocks noGrp="1"/>
          </p:cNvSpPr>
          <p:nvPr>
            <p:ph type="body" idx="1"/>
          </p:nvPr>
        </p:nvSpPr>
        <p:spPr>
          <a:xfrm>
            <a:off x="250825" y="951310"/>
            <a:ext cx="8640763" cy="38350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Click to edit text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2"/>
          </p:nvPr>
        </p:nvSpPr>
        <p:spPr>
          <a:xfrm>
            <a:off x="250824" y="49057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6" r:id="rId2"/>
    <p:sldLayoutId id="2147483729" r:id="rId3"/>
    <p:sldLayoutId id="2147483730" r:id="rId4"/>
    <p:sldLayoutId id="2147483741" r:id="rId5"/>
    <p:sldLayoutId id="2147483731" r:id="rId6"/>
    <p:sldLayoutId id="2147483757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54" r:id="rId16"/>
    <p:sldLayoutId id="2147483748" r:id="rId17"/>
    <p:sldLayoutId id="2147483753" r:id="rId18"/>
    <p:sldLayoutId id="2147483759" r:id="rId19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Arial" panose="020B0604020202020204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Arial" panose="020B0604020202020204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Arial" panose="020B0604020202020204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Arial" panose="020B0604020202020204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tif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ib.bioninja.com.au/options/option-a-neurobiology-and/a4-innate-and-learned-behav/habituation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hyperlink" Target="https://ib.bioninja.com.au/options/option-a-neurobiology-and/a4-innate-and-learned-behav/conditioning.html" TargetMode="Externa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b.bioninja.com.au/options/option-a-neurobiology-and/a4-innate-and-learned-behav/conditioning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8K-fNcJU0nk" TargetMode="External"/><Relationship Id="rId5" Type="http://schemas.openxmlformats.org/officeDocument/2006/relationships/hyperlink" Target="https://telescopeuser.wordpress.com/2018/08/20/didi-a-reinforcement-learning-agent/" TargetMode="Externa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su-sandbox/chapter/observational-learning-modelin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jpeg"/><Relationship Id="rId4" Type="http://schemas.openxmlformats.org/officeDocument/2006/relationships/image" Target="../media/image4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tiff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.warosu.org/data/biz/img/0012/12/1461543092681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iss.nus.edu.sg/stackable-certificate-programmes/Intelligent-systems" TargetMode="Externa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s.nus.edu.sg/stackable-certificate-programmes/Intelligent-system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ss.nus.edu.sg/stackable-certificate-programmes/Intelligent-system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iss.nus.edu.sg/stackable-certificate-programmes/Intelligent-systems" TargetMode="Externa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youtu.be/JlcGfwb6C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5"/>
          <p:cNvSpPr txBox="1">
            <a:spLocks/>
          </p:cNvSpPr>
          <p:nvPr/>
        </p:nvSpPr>
        <p:spPr>
          <a:xfrm>
            <a:off x="4144137" y="4753356"/>
            <a:ext cx="288036" cy="228600"/>
          </a:xfrm>
          <a:prstGeom prst="rect">
            <a:avLst/>
          </a:prstGeom>
          <a:effectLst/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algn="l" rtl="0" fontAlgn="t"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defRPr sz="1200" b="0" kern="1200">
                <a:solidFill>
                  <a:srgbClr val="928285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355">
              <a:buClr>
                <a:schemeClr val="accent1"/>
              </a:buClr>
              <a:defRPr/>
            </a:pPr>
            <a:r>
              <a:rPr lang="de-DE" dirty="0">
                <a:solidFill>
                  <a:schemeClr val="accent2"/>
                </a:solidFill>
                <a:cs typeface="Verdana"/>
              </a:rPr>
              <a:t>- restricted -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9CD1D-A438-40F9-AE63-B7DC2A97F5B8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8" name="Titel 17"/>
          <p:cNvSpPr>
            <a:spLocks noGrp="1"/>
          </p:cNvSpPr>
          <p:nvPr>
            <p:ph type="title"/>
          </p:nvPr>
        </p:nvSpPr>
        <p:spPr>
          <a:xfrm>
            <a:off x="468000" y="962728"/>
            <a:ext cx="6331744" cy="2473118"/>
          </a:xfrm>
        </p:spPr>
        <p:txBody>
          <a:bodyPr/>
          <a:lstStyle/>
          <a:p>
            <a:r>
              <a:rPr lang="en-SG" dirty="0" smtClean="0"/>
              <a:t>From Human Intelligence </a:t>
            </a:r>
            <a:r>
              <a:rPr lang="en-SG" dirty="0"/>
              <a:t/>
            </a:r>
            <a:br>
              <a:rPr lang="en-SG" dirty="0"/>
            </a:br>
            <a:r>
              <a:rPr lang="en-SG" dirty="0" smtClean="0"/>
              <a:t>To Machine Intelligence</a:t>
            </a:r>
            <a:br>
              <a:rPr lang="en-SG" dirty="0" smtClean="0"/>
            </a:br>
            <a:r>
              <a:rPr lang="en-SG" dirty="0"/>
              <a:t/>
            </a:r>
            <a:br>
              <a:rPr lang="en-SG" dirty="0"/>
            </a:br>
            <a:r>
              <a:rPr lang="en-SG" sz="1800" dirty="0"/>
              <a:t>GU </a:t>
            </a:r>
            <a:r>
              <a:rPr lang="en-SG" sz="1800" dirty="0" smtClean="0"/>
              <a:t>Zhan   </a:t>
            </a:r>
            <a:r>
              <a:rPr lang="zh-CN" altLang="en-US" sz="1800" dirty="0" smtClean="0"/>
              <a:t>            </a:t>
            </a:r>
            <a:r>
              <a:rPr lang="en-US" altLang="zh-CN" sz="1800" dirty="0"/>
              <a:t>(</a:t>
            </a:r>
            <a:r>
              <a:rPr lang="en-SG" sz="1800" dirty="0"/>
              <a:t>Sam) </a:t>
            </a:r>
            <a:r>
              <a:rPr lang="en-SG" sz="1800" dirty="0" smtClean="0"/>
              <a:t/>
            </a:r>
            <a:br>
              <a:rPr lang="en-SG" sz="1800" dirty="0" smtClean="0"/>
            </a:br>
            <a:r>
              <a:rPr lang="en-SG" sz="1800" dirty="0" smtClean="0"/>
              <a:t>Institute of Systems Science, NUS</a:t>
            </a:r>
            <a:br>
              <a:rPr lang="en-SG" sz="1800" dirty="0" smtClean="0"/>
            </a:br>
            <a:r>
              <a:rPr lang="en-SG" sz="1400" dirty="0" smtClean="0"/>
              <a:t>Zhan.Gu@nus.edu.sg</a:t>
            </a:r>
            <a:endParaRPr lang="en-GB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605923"/>
            <a:ext cx="648072" cy="32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10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300" dirty="0"/>
              <a:t>Human Memory</a:t>
            </a:r>
          </a:p>
          <a:p>
            <a:pPr>
              <a:lnSpc>
                <a:spcPct val="120000"/>
              </a:lnSpc>
            </a:pPr>
            <a:r>
              <a:rPr lang="en-SG" sz="1800" b="0" dirty="0"/>
              <a:t>to </a:t>
            </a:r>
            <a:r>
              <a:rPr lang="en-SG" sz="1800" u="sng" dirty="0"/>
              <a:t>store</a:t>
            </a:r>
            <a:r>
              <a:rPr lang="en-SG" sz="1800" dirty="0"/>
              <a:t> </a:t>
            </a:r>
            <a:r>
              <a:rPr lang="en-SG" sz="1800" b="0" dirty="0"/>
              <a:t>data, e.g. abstract knowledge, sensory information</a:t>
            </a:r>
            <a:r>
              <a:rPr lang="en-US" sz="1800" b="0" dirty="0"/>
              <a:t>, experiences, etc. and this </a:t>
            </a:r>
            <a:r>
              <a:rPr lang="en-US" sz="1800" b="0" i="1" dirty="0" smtClean="0"/>
              <a:t>Infineon #digitization talk</a:t>
            </a:r>
            <a:r>
              <a:rPr lang="en-US" sz="1800" b="0" dirty="0" smtClean="0"/>
              <a:t> </a:t>
            </a:r>
            <a:r>
              <a:rPr lang="en-US" sz="1800" b="0" dirty="0"/>
              <a:t>as well.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84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4cawmi2va33i3w6dek1d7y1m-wpengine.netdna-ssl.com/wp-content/uploads/2018/08/How-to-improve-your-memory_2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11</a:t>
            </a:fld>
            <a:endParaRPr lang="en-SG" dirty="0"/>
          </a:p>
        </p:txBody>
      </p:sp>
      <p:pic>
        <p:nvPicPr>
          <p:cNvPr id="6" name="Picture 2" descr="https://upload.wikimedia.org/wikipedia/commons/1/14/Five_senses.jpg">
            <a:extLst>
              <a:ext uri="{FF2B5EF4-FFF2-40B4-BE49-F238E27FC236}">
                <a16:creationId xmlns:a16="http://schemas.microsoft.com/office/drawing/2014/main" id="{E4F86146-0E84-924B-8EE3-1F4F9BBA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03" y="3946685"/>
            <a:ext cx="783131" cy="9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ram memory ico">
            <a:extLst>
              <a:ext uri="{FF2B5EF4-FFF2-40B4-BE49-F238E27FC236}">
                <a16:creationId xmlns:a16="http://schemas.microsoft.com/office/drawing/2014/main" id="{D7979766-7860-7444-8F23-F8F8FC257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56" y="2571750"/>
            <a:ext cx="1382264" cy="138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hard disk ico">
            <a:extLst>
              <a:ext uri="{FF2B5EF4-FFF2-40B4-BE49-F238E27FC236}">
                <a16:creationId xmlns:a16="http://schemas.microsoft.com/office/drawing/2014/main" id="{52EBE2BB-3138-1644-8432-4699249A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20" y="725139"/>
            <a:ext cx="954805" cy="9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3E174C-24FA-2744-8B3F-EA2D0259F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958" y="3944978"/>
            <a:ext cx="1513115" cy="92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12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300" dirty="0"/>
              <a:t>Human Learning</a:t>
            </a:r>
          </a:p>
          <a:p>
            <a:pPr>
              <a:lnSpc>
                <a:spcPct val="120000"/>
              </a:lnSpc>
            </a:pPr>
            <a:r>
              <a:rPr lang="en-SG" sz="1800" b="0" dirty="0"/>
              <a:t>to </a:t>
            </a:r>
            <a:r>
              <a:rPr lang="en-SG" sz="1800" u="sng" dirty="0"/>
              <a:t>generate new</a:t>
            </a:r>
            <a:r>
              <a:rPr lang="en-SG" sz="1800" dirty="0"/>
              <a:t> </a:t>
            </a:r>
            <a:r>
              <a:rPr lang="en-SG" sz="1800" b="0" dirty="0"/>
              <a:t>knowledge</a:t>
            </a:r>
          </a:p>
          <a:p>
            <a:pPr>
              <a:lnSpc>
                <a:spcPct val="120000"/>
              </a:lnSpc>
            </a:pPr>
            <a:r>
              <a:rPr lang="en-SG" sz="1500" b="0" dirty="0"/>
              <a:t>E.g. acquired understanding, behaviours, skills, values, useful to memorize &amp; reuse</a:t>
            </a:r>
            <a:endParaRPr lang="en-SG" sz="1500" dirty="0"/>
          </a:p>
        </p:txBody>
      </p:sp>
    </p:spTree>
    <p:extLst>
      <p:ext uri="{BB962C8B-B14F-4D97-AF65-F5344CB8AC3E}">
        <p14:creationId xmlns:p14="http://schemas.microsoft.com/office/powerpoint/2010/main" val="27769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874" y="1619663"/>
            <a:ext cx="2221706" cy="2514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13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1" y="199361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Common Forms of Learning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428625" indent="-428625">
              <a:buFont typeface="+mj-lt"/>
              <a:buAutoNum type="arabicPeriod"/>
            </a:pPr>
            <a:r>
              <a:rPr lang="en-SG" dirty="0">
                <a:solidFill>
                  <a:schemeClr val="accent5"/>
                </a:solidFill>
              </a:rPr>
              <a:t>Habituation</a:t>
            </a:r>
            <a:r>
              <a:rPr lang="en-SG" b="0" dirty="0">
                <a:solidFill>
                  <a:schemeClr val="accent5"/>
                </a:solidFill>
              </a:rPr>
              <a:t> 			</a:t>
            </a:r>
            <a:endParaRPr lang="en-US" altLang="zh-CN" b="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Unsupervised Learning; Anomaly Detection</a:t>
            </a:r>
          </a:p>
          <a:p>
            <a:pPr marL="764373" lvl="1" indent="-428625"/>
            <a:endParaRPr lang="en-SG" sz="1500" dirty="0" smtClean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335748" lvl="1" indent="0">
              <a:buNone/>
            </a:pPr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Bird learned the knowledge/behaviour to ignore the fake threat;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28651" y="4684991"/>
            <a:ext cx="770429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https://ib.bioninja.com.au/options/option-a-neurobiology-and/a4-innate-and-learned-behav/habituation.html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10" y="1619663"/>
            <a:ext cx="2264569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794" y="1619663"/>
            <a:ext cx="2286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12" y="1671587"/>
            <a:ext cx="3671888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464" y="1671587"/>
            <a:ext cx="19431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14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99361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Common Forms of Learning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28651" y="4684991"/>
            <a:ext cx="770429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https://ib.bioninja.com.au/options/option-a-neurobiology-and/a4-innate-and-learned-behav/conditioning.html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564" y="1671587"/>
            <a:ext cx="1928813" cy="214312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428625" indent="-428625">
              <a:buFont typeface="+mj-lt"/>
              <a:buAutoNum type="arabicPeriod" startAt="2"/>
            </a:pPr>
            <a:r>
              <a:rPr lang="en-SG" dirty="0">
                <a:solidFill>
                  <a:schemeClr val="accent5"/>
                </a:solidFill>
              </a:rPr>
              <a:t>Classical (Reflex) conditioning </a:t>
            </a:r>
            <a:r>
              <a:rPr lang="en-SG" b="0" dirty="0">
                <a:solidFill>
                  <a:schemeClr val="accent5"/>
                </a:solidFill>
              </a:rPr>
              <a:t>	</a:t>
            </a:r>
            <a:endParaRPr lang="en-US" altLang="zh-CN" b="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Association (between stimuli or events); Supervised Learning</a:t>
            </a:r>
          </a:p>
          <a:p>
            <a:pPr marL="764373" lvl="1" indent="-428625"/>
            <a:endParaRPr lang="en-SG" sz="1500" dirty="0" smtClean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350" dirty="0">
                <a:solidFill>
                  <a:schemeClr val="accent5"/>
                </a:solidFill>
              </a:rPr>
              <a:t>Dog learned the knowledge of association/correlation: between food &amp; bell ring;</a:t>
            </a:r>
          </a:p>
          <a:p>
            <a:pPr marL="764373" lvl="1" indent="-428625"/>
            <a:r>
              <a:rPr lang="en-SG" sz="1350" dirty="0">
                <a:solidFill>
                  <a:schemeClr val="accent5"/>
                </a:solidFill>
              </a:rPr>
              <a:t>Dog learned the knowledge/behaviour of causation: food/bell ring </a:t>
            </a:r>
            <a:r>
              <a:rPr lang="en-SG" sz="1350" dirty="0">
                <a:solidFill>
                  <a:schemeClr val="accent5"/>
                </a:solidFill>
                <a:sym typeface="Wingdings" panose="05000000000000000000" pitchFamily="2" charset="2"/>
              </a:rPr>
              <a:t> </a:t>
            </a:r>
            <a:r>
              <a:rPr lang="en-SG" sz="1350" dirty="0">
                <a:solidFill>
                  <a:schemeClr val="accent5"/>
                </a:solidFill>
              </a:rPr>
              <a:t>saliva;</a:t>
            </a:r>
          </a:p>
        </p:txBody>
      </p:sp>
    </p:spTree>
    <p:extLst>
      <p:ext uri="{BB962C8B-B14F-4D97-AF65-F5344CB8AC3E}">
        <p14:creationId xmlns:p14="http://schemas.microsoft.com/office/powerpoint/2010/main" val="4141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15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9733" y="192664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Common Forms of Learning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428625" indent="-428625">
              <a:buFont typeface="+mj-lt"/>
              <a:buAutoNum type="arabicPeriod" startAt="3"/>
            </a:pPr>
            <a:r>
              <a:rPr lang="en-SG" dirty="0">
                <a:solidFill>
                  <a:schemeClr val="accent5"/>
                </a:solidFill>
              </a:rPr>
              <a:t>Operant conditioning </a:t>
            </a:r>
            <a:r>
              <a:rPr lang="en-SG" b="0" dirty="0">
                <a:solidFill>
                  <a:schemeClr val="accent5"/>
                </a:solidFill>
              </a:rPr>
              <a:t>	</a:t>
            </a:r>
            <a:endParaRPr lang="en-US" altLang="zh-CN" b="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Reinforcement Learning; Generate &amp; Test; Simulation</a:t>
            </a:r>
          </a:p>
          <a:p>
            <a:pPr marL="764373" lvl="1" indent="-428625"/>
            <a:endParaRPr lang="en-SG" sz="1500" dirty="0" smtClean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Mouse learned the knowledge of button functions &amp; steps to obtain food;</a:t>
            </a: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28651" y="4776431"/>
            <a:ext cx="770429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https://ib.bioninja.com.au/options/option-a-neurobiology-and/a4-innate-and-learned-behav/conditioning.html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9247" y="1265867"/>
            <a:ext cx="195969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Subject / Reinforcement Learning Agent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</a:t>
            </a:r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Mouse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</a:t>
            </a:r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Cage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</a:t>
            </a:r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Survive longer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Series of Actions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Best Series of Actions</a:t>
            </a:r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leading to survival &amp; welfare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655" y="1731526"/>
            <a:ext cx="3650456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8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16</a:t>
            </a:fld>
            <a:endParaRPr lang="en-SG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428625" indent="-428625">
              <a:buFont typeface="+mj-lt"/>
              <a:buAutoNum type="arabicPeriod" startAt="3"/>
            </a:pPr>
            <a:r>
              <a:rPr lang="en-SG" dirty="0">
                <a:solidFill>
                  <a:schemeClr val="accent5"/>
                </a:solidFill>
              </a:rPr>
              <a:t>Operant conditioning </a:t>
            </a:r>
            <a:r>
              <a:rPr lang="en-SG" b="0" dirty="0">
                <a:solidFill>
                  <a:schemeClr val="accent5"/>
                </a:solidFill>
              </a:rPr>
              <a:t>	</a:t>
            </a:r>
            <a:endParaRPr lang="en-US" altLang="zh-CN" b="0" dirty="0">
              <a:solidFill>
                <a:schemeClr val="accent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19247" y="1265866"/>
            <a:ext cx="195969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DiDi</a:t>
            </a:r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</a:p>
          <a:p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Reinforcement Learning Agent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</a:t>
            </a:r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SG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DiDi</a:t>
            </a:r>
            <a:endParaRPr lang="en-SG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Environment</a:t>
            </a:r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NUS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</a:t>
            </a:r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Unblock/Move scooter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Series of Actions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SG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Best Series of Actions</a:t>
            </a:r>
            <a:r>
              <a:rPr lang="en-SG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leading to goal</a:t>
            </a:r>
          </a:p>
        </p:txBody>
      </p:sp>
      <p:pic>
        <p:nvPicPr>
          <p:cNvPr id="3" name="RL Ag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942" y="1265867"/>
            <a:ext cx="6340305" cy="35664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51" y="4881903"/>
            <a:ext cx="4110839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https://telescopeuser.wordpress.com/2018/08/20/didi-a-reinforcement-learning-agent/</a:t>
            </a:r>
          </a:p>
        </p:txBody>
      </p:sp>
      <p:sp>
        <p:nvSpPr>
          <p:cNvPr id="9" name="Rectangle 8"/>
          <p:cNvSpPr/>
          <p:nvPr/>
        </p:nvSpPr>
        <p:spPr>
          <a:xfrm>
            <a:off x="5220072" y="4881902"/>
            <a:ext cx="339740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6"/>
              </a:rPr>
              <a:t>Video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https://youtu.be/8K-fNcJU0nk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628650" y="207081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Common Forms of Learning</a:t>
            </a:r>
          </a:p>
        </p:txBody>
      </p:sp>
    </p:spTree>
    <p:extLst>
      <p:ext uri="{BB962C8B-B14F-4D97-AF65-F5344CB8AC3E}">
        <p14:creationId xmlns:p14="http://schemas.microsoft.com/office/powerpoint/2010/main" val="56862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17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1" y="190431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Common Forms of Learning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428625" indent="-428625">
              <a:buFont typeface="+mj-lt"/>
              <a:buAutoNum type="arabicPeriod" startAt="4"/>
            </a:pPr>
            <a:r>
              <a:rPr lang="en-SG" dirty="0">
                <a:solidFill>
                  <a:schemeClr val="accent5"/>
                </a:solidFill>
              </a:rPr>
              <a:t>Observational learning </a:t>
            </a:r>
            <a:r>
              <a:rPr lang="en-SG" b="0" dirty="0">
                <a:solidFill>
                  <a:schemeClr val="accent5"/>
                </a:solidFill>
              </a:rPr>
              <a:t>	</a:t>
            </a:r>
            <a:endParaRPr lang="en-US" altLang="zh-CN" b="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Imitation Learning; Unsupervised Learning; (copycat</a:t>
            </a:r>
            <a:r>
              <a:rPr lang="en-SG" sz="1500" dirty="0">
                <a:solidFill>
                  <a:schemeClr val="accent5"/>
                </a:solidFill>
                <a:sym typeface="Wingdings" panose="05000000000000000000" pitchFamily="2" charset="2"/>
              </a:rPr>
              <a:t> learning</a:t>
            </a:r>
            <a:r>
              <a:rPr lang="en-SG" sz="1500" dirty="0">
                <a:solidFill>
                  <a:schemeClr val="accent5"/>
                </a:solidFill>
              </a:rPr>
              <a:t>)</a:t>
            </a:r>
          </a:p>
          <a:p>
            <a:pPr marL="428625" indent="-428625"/>
            <a:endParaRPr lang="en-SG" b="0" dirty="0">
              <a:solidFill>
                <a:schemeClr val="accent5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28651" y="4684991"/>
            <a:ext cx="770429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https://courses.lumenlearning.com/wsu-sandbox/chapter/observational-learning-modeling/</a:t>
            </a:r>
          </a:p>
        </p:txBody>
      </p:sp>
      <p:pic>
        <p:nvPicPr>
          <p:cNvPr id="12290" name="Picture 2" descr="A photograph shows a person drinking from a water bottle, and a monkey next to the person drinking water from a bottle in the same manne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53" y="1778553"/>
            <a:ext cx="5168504" cy="281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42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18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300" dirty="0"/>
              <a:t>Human Reasoning</a:t>
            </a:r>
          </a:p>
          <a:p>
            <a:pPr>
              <a:lnSpc>
                <a:spcPct val="120000"/>
              </a:lnSpc>
            </a:pPr>
            <a:r>
              <a:rPr lang="en-SG" sz="1800" b="0" dirty="0"/>
              <a:t>to </a:t>
            </a:r>
            <a:r>
              <a:rPr lang="en-SG" sz="1800" u="sng" dirty="0"/>
              <a:t>use existing</a:t>
            </a:r>
            <a:r>
              <a:rPr lang="en-SG" sz="1800" b="0" dirty="0"/>
              <a:t> knowledge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40813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19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61116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Common Forms of </a:t>
            </a:r>
            <a:r>
              <a:rPr lang="en-SG" dirty="0" smtClean="0"/>
              <a:t>Reasoning</a:t>
            </a:r>
            <a:endParaRPr lang="en-SG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428625" indent="-428625">
              <a:buFont typeface="+mj-lt"/>
              <a:buAutoNum type="arabicPeriod"/>
            </a:pPr>
            <a:r>
              <a:rPr lang="en-SG" dirty="0">
                <a:solidFill>
                  <a:schemeClr val="accent5"/>
                </a:solidFill>
              </a:rPr>
              <a:t>Deductive Reasoning</a:t>
            </a:r>
            <a:r>
              <a:rPr lang="en-SG" b="0" dirty="0">
                <a:solidFill>
                  <a:schemeClr val="accent5"/>
                </a:solidFill>
              </a:rPr>
              <a:t> </a:t>
            </a:r>
            <a:endParaRPr lang="en-US" altLang="zh-CN" b="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Aristotle's </a:t>
            </a:r>
            <a:r>
              <a:rPr lang="en-SG" sz="1500" dirty="0" smtClean="0">
                <a:solidFill>
                  <a:schemeClr val="accent5"/>
                </a:solidFill>
              </a:rPr>
              <a:t>syllogism; Logic; </a:t>
            </a:r>
            <a:r>
              <a:rPr lang="en-SG" sz="1500" dirty="0">
                <a:solidFill>
                  <a:schemeClr val="accent5"/>
                </a:solidFill>
              </a:rPr>
              <a:t>Knowledge Graph; </a:t>
            </a:r>
            <a:r>
              <a:rPr lang="en-SG" sz="1500" dirty="0" smtClean="0">
                <a:solidFill>
                  <a:schemeClr val="accent5"/>
                </a:solidFill>
              </a:rPr>
              <a:t>Decision automation; (</a:t>
            </a:r>
            <a:r>
              <a:rPr lang="en-SG" sz="1500" dirty="0">
                <a:solidFill>
                  <a:schemeClr val="accent5"/>
                </a:solidFill>
              </a:rPr>
              <a:t>Universal knowledge </a:t>
            </a:r>
            <a:r>
              <a:rPr lang="en-SG" sz="1500" dirty="0" smtClean="0">
                <a:solidFill>
                  <a:schemeClr val="accent5"/>
                </a:solidFill>
              </a:rPr>
              <a:t> </a:t>
            </a:r>
            <a:r>
              <a:rPr lang="en-SG" sz="15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 </a:t>
            </a:r>
            <a:r>
              <a:rPr lang="en-SG" sz="1500" dirty="0" smtClean="0">
                <a:solidFill>
                  <a:schemeClr val="accent5"/>
                </a:solidFill>
              </a:rPr>
              <a:t>Individual observations)</a:t>
            </a:r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Picture 6" descr="20 Aristotle Quotes to Develop your Logical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88" y="1872686"/>
            <a:ext cx="5845224" cy="30710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721" y="1872685"/>
            <a:ext cx="943088" cy="23762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72308" y="4248972"/>
            <a:ext cx="164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Sam’s perpetual motion machine on sale! $0.99 only!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409454" y="1752768"/>
            <a:ext cx="669976" cy="4962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57179" indent="-35717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804843" indent="-4476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63610" indent="-35876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520787" indent="-357179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sz="1200" b="0" dirty="0">
                <a:solidFill>
                  <a:schemeClr val="bg1">
                    <a:lumMod val="50000"/>
                  </a:schemeClr>
                </a:solidFill>
              </a:rPr>
              <a:t>Weight in kg</a:t>
            </a:r>
          </a:p>
        </p:txBody>
      </p:sp>
      <p:cxnSp>
        <p:nvCxnSpPr>
          <p:cNvPr id="12" name="Curved Connector 11"/>
          <p:cNvCxnSpPr>
            <a:stCxn id="11" idx="2"/>
          </p:cNvCxnSpPr>
          <p:nvPr/>
        </p:nvCxnSpPr>
        <p:spPr>
          <a:xfrm rot="5400000">
            <a:off x="8370751" y="2393588"/>
            <a:ext cx="518291" cy="229092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9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4071" y="0"/>
            <a:ext cx="399992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02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Be Humble: Black Swans and the Limits of Inductive Reasoning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88" y="1872685"/>
            <a:ext cx="5845224" cy="30710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20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9412" y="189793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Common Forms of Reasoning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428625" indent="-428625">
              <a:buFont typeface="+mj-lt"/>
              <a:buAutoNum type="arabicPeriod" startAt="2"/>
            </a:pPr>
            <a:r>
              <a:rPr lang="en-SG" dirty="0">
                <a:solidFill>
                  <a:schemeClr val="accent5"/>
                </a:solidFill>
              </a:rPr>
              <a:t>Inductive Reasoning</a:t>
            </a:r>
            <a:r>
              <a:rPr lang="en-SG" b="0" dirty="0">
                <a:solidFill>
                  <a:schemeClr val="accent5"/>
                </a:solidFill>
              </a:rPr>
              <a:t> (aka. learning)</a:t>
            </a:r>
            <a:endParaRPr lang="en-US" altLang="zh-CN" b="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Use meta </a:t>
            </a:r>
            <a:r>
              <a:rPr lang="en-SG" sz="1500" dirty="0" smtClean="0">
                <a:solidFill>
                  <a:schemeClr val="accent5"/>
                </a:solidFill>
              </a:rPr>
              <a:t>knowledge (statistical methods) </a:t>
            </a:r>
            <a:r>
              <a:rPr lang="en-SG" sz="1500" dirty="0">
                <a:solidFill>
                  <a:schemeClr val="accent5"/>
                </a:solidFill>
              </a:rPr>
              <a:t>to generate new </a:t>
            </a:r>
            <a:r>
              <a:rPr lang="en-SG" sz="1500" dirty="0" smtClean="0">
                <a:solidFill>
                  <a:schemeClr val="accent5"/>
                </a:solidFill>
              </a:rPr>
              <a:t>knowledge; </a:t>
            </a:r>
            <a:r>
              <a:rPr lang="en-SG" sz="1500" dirty="0">
                <a:solidFill>
                  <a:schemeClr val="accent5"/>
                </a:solidFill>
              </a:rPr>
              <a:t>(</a:t>
            </a:r>
            <a:r>
              <a:rPr lang="en-SG" sz="1500" dirty="0" smtClean="0">
                <a:solidFill>
                  <a:schemeClr val="accent5"/>
                </a:solidFill>
              </a:rPr>
              <a:t>Individual observations/data </a:t>
            </a:r>
            <a:r>
              <a:rPr lang="en-SG" sz="1500" dirty="0">
                <a:solidFill>
                  <a:schemeClr val="accent5"/>
                </a:solidFill>
                <a:sym typeface="Wingdings" panose="05000000000000000000" pitchFamily="2" charset="2"/>
              </a:rPr>
              <a:t></a:t>
            </a:r>
            <a:r>
              <a:rPr lang="en-SG" sz="1500" dirty="0">
                <a:solidFill>
                  <a:schemeClr val="accent5"/>
                </a:solidFill>
              </a:rPr>
              <a:t> </a:t>
            </a:r>
            <a:r>
              <a:rPr lang="en-SG" sz="1500" dirty="0" smtClean="0">
                <a:solidFill>
                  <a:schemeClr val="accent5"/>
                </a:solidFill>
              </a:rPr>
              <a:t>Universal knowledge)</a:t>
            </a:r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endParaRPr lang="en-SG" sz="1500" dirty="0">
              <a:solidFill>
                <a:schemeClr val="accent5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98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21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82817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Common Forms of Reasoning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428625" indent="-428625">
              <a:buFont typeface="+mj-lt"/>
              <a:buAutoNum type="arabicPeriod" startAt="3"/>
            </a:pPr>
            <a:r>
              <a:rPr lang="en-SG" dirty="0">
                <a:solidFill>
                  <a:schemeClr val="accent5"/>
                </a:solidFill>
              </a:rPr>
              <a:t>Analogical Reasoning</a:t>
            </a:r>
            <a:endParaRPr lang="en-SG" sz="150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Similarity based reasoning</a:t>
            </a:r>
            <a:r>
              <a:rPr lang="en-SG" sz="1500" dirty="0" smtClean="0">
                <a:solidFill>
                  <a:schemeClr val="accent5"/>
                </a:solidFill>
              </a:rPr>
              <a:t>; (including </a:t>
            </a:r>
            <a:r>
              <a:rPr lang="en-SG" sz="1500" dirty="0">
                <a:solidFill>
                  <a:schemeClr val="accent5"/>
                </a:solidFill>
              </a:rPr>
              <a:t>customer profiling for recommendation; even stereotyping)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6148" name="Picture 4" descr="https://www.jivox.com/wp-content/uploads/2017/05/RE-behavior-clustering-di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06" y="1882037"/>
            <a:ext cx="6652260" cy="307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ndianfolk.com/wp-content/uploads/2019/01/gender_stereotypes_1_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60" y="2605833"/>
            <a:ext cx="2097043" cy="1048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11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22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85219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Common Forms of Reasoning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428625" indent="-428625">
              <a:buFont typeface="+mj-lt"/>
              <a:buAutoNum type="arabicPeriod" startAt="4"/>
            </a:pPr>
            <a:r>
              <a:rPr lang="en-SG" dirty="0">
                <a:solidFill>
                  <a:schemeClr val="accent5"/>
                </a:solidFill>
              </a:rPr>
              <a:t>Abductive Reasoning</a:t>
            </a:r>
            <a:endParaRPr lang="en-US" altLang="zh-CN" b="0" dirty="0">
              <a:solidFill>
                <a:schemeClr val="accent5"/>
              </a:solidFill>
            </a:endParaRPr>
          </a:p>
          <a:p>
            <a:pPr marL="764373" lvl="1" indent="-428625"/>
            <a:r>
              <a:rPr lang="en-SG" sz="1500" dirty="0">
                <a:solidFill>
                  <a:schemeClr val="accent5"/>
                </a:solidFill>
              </a:rPr>
              <a:t>Probabilistic calculation; Prior/Conditional/Joint probability; Bayesian network; (Hypothesis ~ Evidence)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Picture 2" descr="Family Physician &amp; General Practitioner: What's the Differenc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889" y="1849825"/>
            <a:ext cx="5113619" cy="30710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11"/>
          <p:cNvSpPr/>
          <p:nvPr/>
        </p:nvSpPr>
        <p:spPr>
          <a:xfrm>
            <a:off x="6618697" y="1849825"/>
            <a:ext cx="2330993" cy="3071028"/>
          </a:xfrm>
          <a:prstGeom prst="cloud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Would you </a:t>
            </a:r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prefer to see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reasoning doctor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or a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learning doctor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during your medical consultation?</a:t>
            </a:r>
            <a:endParaRPr lang="en-GB" sz="15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4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100" dirty="0"/>
              <a:t>Machine / Artificial Intelligence</a:t>
            </a:r>
            <a:endParaRPr lang="en-GB" sz="2100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23</a:t>
            </a:fld>
            <a:endParaRPr lang="en-SG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07567" y="305605"/>
            <a:ext cx="1682129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dirty="0"/>
              <a:t>Major Sub-fields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403781" y="886656"/>
            <a:ext cx="4241258" cy="4256844"/>
          </a:xfrm>
        </p:spPr>
        <p:txBody>
          <a:bodyPr>
            <a:normAutofit/>
          </a:bodyPr>
          <a:lstStyle/>
          <a:p>
            <a:r>
              <a:rPr lang="en-SG" sz="1500" dirty="0"/>
              <a:t>Artificial Neural Networks</a:t>
            </a:r>
          </a:p>
          <a:p>
            <a:endParaRPr lang="en-SG" sz="1500" b="0" dirty="0"/>
          </a:p>
          <a:p>
            <a:endParaRPr lang="en-SG" sz="1500" b="0" dirty="0"/>
          </a:p>
          <a:p>
            <a:r>
              <a:rPr lang="en-SG" sz="1500" dirty="0"/>
              <a:t>Evolutionary Computation</a:t>
            </a:r>
            <a:endParaRPr lang="en-SG" sz="1500" b="0" dirty="0"/>
          </a:p>
          <a:p>
            <a:endParaRPr lang="en-SG" sz="1500" b="0" dirty="0"/>
          </a:p>
          <a:p>
            <a:endParaRPr lang="en-SG" sz="1500" b="0" dirty="0"/>
          </a:p>
          <a:p>
            <a:r>
              <a:rPr lang="en-SG" sz="1500" dirty="0"/>
              <a:t>Vision</a:t>
            </a:r>
            <a:endParaRPr lang="en-SG" sz="1500" b="0" dirty="0"/>
          </a:p>
          <a:p>
            <a:endParaRPr lang="en-SG" sz="1500" b="0" dirty="0"/>
          </a:p>
          <a:p>
            <a:endParaRPr lang="en-SG" sz="1500" b="0" dirty="0"/>
          </a:p>
          <a:p>
            <a:r>
              <a:rPr lang="en-SG" sz="1500" dirty="0"/>
              <a:t>Robotics</a:t>
            </a:r>
            <a:endParaRPr lang="en-SG" sz="1500" b="0" dirty="0"/>
          </a:p>
          <a:p>
            <a:endParaRPr lang="en-SG" sz="1500" b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F64CC4-F3BE-DA4C-88F4-497D460B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85" y="1142475"/>
            <a:ext cx="3231611" cy="2423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B419B3-6A80-2B4F-A863-3E7A1542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0" y="822487"/>
            <a:ext cx="3677711" cy="1447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70C915-A4AB-7C43-8F33-7CC261AB5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192634"/>
            <a:ext cx="2291556" cy="1527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Computer Vision, a Branch of Artificial Intelligence on Personal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81" y="2524894"/>
            <a:ext cx="2332778" cy="1554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46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sz="2100" dirty="0"/>
              <a:t>Machine / Artificial Intelligence</a:t>
            </a:r>
            <a:endParaRPr lang="en-GB" sz="2100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24</a:t>
            </a:fld>
            <a:endParaRPr lang="en-SG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403781" y="886656"/>
            <a:ext cx="4838729" cy="4256844"/>
          </a:xfrm>
        </p:spPr>
        <p:txBody>
          <a:bodyPr>
            <a:normAutofit/>
          </a:bodyPr>
          <a:lstStyle/>
          <a:p>
            <a:r>
              <a:rPr lang="en-SG" sz="1500" dirty="0"/>
              <a:t>Expert/Diagnostic Systems; Recommender</a:t>
            </a:r>
          </a:p>
          <a:p>
            <a:endParaRPr lang="en-SG" sz="1500" b="0" dirty="0"/>
          </a:p>
          <a:p>
            <a:endParaRPr lang="en-SG" sz="1500" b="0" dirty="0"/>
          </a:p>
          <a:p>
            <a:r>
              <a:rPr lang="en-SG" sz="1500" dirty="0"/>
              <a:t>Speech Processing</a:t>
            </a:r>
          </a:p>
          <a:p>
            <a:endParaRPr lang="en-SG" sz="1500" b="0" dirty="0"/>
          </a:p>
          <a:p>
            <a:endParaRPr lang="en-SG" sz="1500" b="0" dirty="0"/>
          </a:p>
          <a:p>
            <a:r>
              <a:rPr lang="en-SG" sz="1500" dirty="0"/>
              <a:t>Natural Language Processing</a:t>
            </a:r>
          </a:p>
          <a:p>
            <a:pPr marL="0" indent="0">
              <a:buNone/>
            </a:pPr>
            <a:endParaRPr lang="en-SG" sz="1500" b="0" dirty="0"/>
          </a:p>
          <a:p>
            <a:pPr marL="0" indent="0">
              <a:buNone/>
            </a:pPr>
            <a:endParaRPr lang="en-SG" sz="1500" b="0" dirty="0"/>
          </a:p>
          <a:p>
            <a:r>
              <a:rPr lang="en-SG" sz="1500" dirty="0"/>
              <a:t>Planning/Optimization</a:t>
            </a:r>
            <a:endParaRPr lang="en-SG" sz="1500" b="0" dirty="0"/>
          </a:p>
          <a:p>
            <a:endParaRPr lang="en-SG" sz="15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DAEAD-1349-AF45-9A64-37FEFCAF6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534" y="1182045"/>
            <a:ext cx="2434757" cy="1350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08154-C74B-4845-A1FA-348696F7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103" y="2691136"/>
            <a:ext cx="2235661" cy="21262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7BD29E-483C-994C-B9B8-9B90AAE98C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19" y="2859047"/>
            <a:ext cx="3133273" cy="1958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E12EE-1A97-1342-BDF9-63DAF216B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410" y="615069"/>
            <a:ext cx="2279729" cy="192925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707567" y="305605"/>
            <a:ext cx="1682129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2400" dirty="0"/>
              <a:t>Major Sub-fields</a:t>
            </a:r>
          </a:p>
        </p:txBody>
      </p:sp>
    </p:spTree>
    <p:extLst>
      <p:ext uri="{BB962C8B-B14F-4D97-AF65-F5344CB8AC3E}">
        <p14:creationId xmlns:p14="http://schemas.microsoft.com/office/powerpoint/2010/main" val="41184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386" y="1965960"/>
            <a:ext cx="939087" cy="5751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>
                <a:latin typeface="Century Gothic" panose="020B0502020202020204" pitchFamily="34" charset="0"/>
              </a:rPr>
              <a:pPr/>
              <a:t>25</a:t>
            </a:fld>
            <a:endParaRPr lang="en-SG" dirty="0">
              <a:latin typeface="Century Gothic" panose="020B0502020202020204" pitchFamily="34" charset="0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022945" y="4767262"/>
            <a:ext cx="2904106" cy="273844"/>
          </a:xfrm>
        </p:spPr>
        <p:txBody>
          <a:bodyPr/>
          <a:lstStyle/>
          <a:p>
            <a:pPr algn="l"/>
            <a:r>
              <a:rPr lang="en-SG" sz="788" dirty="0">
                <a:latin typeface="Century Gothic" panose="020B0502020202020204" pitchFamily="34" charset="0"/>
              </a:rPr>
              <a:t>© National University of Singapore. All Rights Reserved</a:t>
            </a:r>
            <a:endParaRPr lang="en-SG" sz="1050" dirty="0">
              <a:latin typeface="Century Gothic" panose="020B0502020202020204" pitchFamily="34" charset="0"/>
            </a:endParaRPr>
          </a:p>
        </p:txBody>
      </p:sp>
      <p:sp>
        <p:nvSpPr>
          <p:cNvPr id="4" name="Flowchart: Terminator 3"/>
          <p:cNvSpPr/>
          <p:nvPr/>
        </p:nvSpPr>
        <p:spPr>
          <a:xfrm>
            <a:off x="1057554" y="90998"/>
            <a:ext cx="824307" cy="323581"/>
          </a:xfrm>
          <a:prstGeom prst="flowChartTerminator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3476E"/>
                </a:solidFill>
                <a:latin typeface="Century Gothic" panose="020B0502020202020204" pitchFamily="34" charset="0"/>
              </a:rPr>
              <a:t>Start</a:t>
            </a:r>
            <a:endParaRPr lang="en-GB" sz="1500" dirty="0">
              <a:solidFill>
                <a:srgbClr val="23476E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Flowchart: Terminator 8"/>
          <p:cNvSpPr/>
          <p:nvPr/>
        </p:nvSpPr>
        <p:spPr>
          <a:xfrm>
            <a:off x="1057554" y="4749975"/>
            <a:ext cx="824307" cy="323581"/>
          </a:xfrm>
          <a:prstGeom prst="flowChartTerminator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3476E"/>
                </a:solidFill>
                <a:latin typeface="Century Gothic" panose="020B0502020202020204" pitchFamily="34" charset="0"/>
              </a:rPr>
              <a:t>End</a:t>
            </a:r>
            <a:endParaRPr lang="en-GB" sz="1500" dirty="0">
              <a:solidFill>
                <a:srgbClr val="23476E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3627" y="587882"/>
            <a:ext cx="2721687" cy="8572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SG" sz="1200" b="1" u="sng" dirty="0">
                <a:solidFill>
                  <a:srgbClr val="23476E"/>
                </a:solidFill>
                <a:latin typeface="Century Gothic" panose="020B0502020202020204" pitchFamily="34" charset="0"/>
              </a:rPr>
              <a:t>Define &amp; Quantify</a:t>
            </a:r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 the business problem/opportunity {Goal, KPI}, </a:t>
            </a:r>
            <a:r>
              <a:rPr lang="en-SG" sz="1000" dirty="0">
                <a:solidFill>
                  <a:srgbClr val="23476E"/>
                </a:solidFill>
                <a:latin typeface="Century Gothic" panose="020B0502020202020204" pitchFamily="34" charset="0"/>
              </a:rPr>
              <a:t>e.g. {Increase </a:t>
            </a:r>
            <a:r>
              <a:rPr lang="en-SG" sz="1000" dirty="0" smtClean="0">
                <a:solidFill>
                  <a:srgbClr val="23476E"/>
                </a:solidFill>
                <a:latin typeface="Century Gothic" panose="020B0502020202020204" pitchFamily="34" charset="0"/>
              </a:rPr>
              <a:t>product quality, Less defects}; </a:t>
            </a:r>
            <a:r>
              <a:rPr lang="en-SG" sz="1000" dirty="0">
                <a:solidFill>
                  <a:srgbClr val="23476E"/>
                </a:solidFill>
                <a:latin typeface="Century Gothic" panose="020B0502020202020204" pitchFamily="34" charset="0"/>
              </a:rPr>
              <a:t>{Get rich fast, More $ Less time}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3627" y="3484578"/>
            <a:ext cx="2721687" cy="8572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Is </a:t>
            </a:r>
            <a:r>
              <a:rPr lang="en-SG" sz="1200" b="1" dirty="0">
                <a:solidFill>
                  <a:srgbClr val="23476E"/>
                </a:solidFill>
                <a:latin typeface="Century Gothic" panose="020B0502020202020204" pitchFamily="34" charset="0"/>
              </a:rPr>
              <a:t>Reasoning/Inference Task</a:t>
            </a:r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:</a:t>
            </a:r>
          </a:p>
          <a:p>
            <a:pPr algn="ctr"/>
            <a:r>
              <a:rPr lang="en-SG" sz="1200" b="1" u="sng" dirty="0">
                <a:solidFill>
                  <a:srgbClr val="23476E"/>
                </a:solidFill>
                <a:latin typeface="Century Gothic" panose="020B0502020202020204" pitchFamily="34" charset="0"/>
              </a:rPr>
              <a:t>Use existing</a:t>
            </a:r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 knowledge to solve problem at scale and speed. </a:t>
            </a:r>
            <a:r>
              <a:rPr lang="en-SG" sz="1050" dirty="0">
                <a:solidFill>
                  <a:srgbClr val="23476E"/>
                </a:solidFill>
                <a:latin typeface="Century Gothic" panose="020B0502020202020204" pitchFamily="34" charset="0"/>
              </a:rPr>
              <a:t>(decision automation; optimization)</a:t>
            </a:r>
          </a:p>
        </p:txBody>
      </p:sp>
      <p:sp>
        <p:nvSpPr>
          <p:cNvPr id="14" name="Flowchart: Decision 13"/>
          <p:cNvSpPr/>
          <p:nvPr/>
        </p:nvSpPr>
        <p:spPr>
          <a:xfrm>
            <a:off x="113627" y="1687475"/>
            <a:ext cx="2721687" cy="1475634"/>
          </a:xfrm>
          <a:prstGeom prst="flowChartDecision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Anyone (on Earth) knows how to solve? Or known existing/manual approaches?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41559" y="3489031"/>
            <a:ext cx="2721687" cy="8572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Use supervised: classification &amp; regression; pattern recognition: clustering; statistical algorithms to </a:t>
            </a:r>
            <a:r>
              <a:rPr lang="en-SG" sz="1200" b="1" u="sng" dirty="0">
                <a:solidFill>
                  <a:srgbClr val="23476E"/>
                </a:solidFill>
                <a:latin typeface="Century Gothic" panose="020B0502020202020204" pitchFamily="34" charset="0"/>
              </a:rPr>
              <a:t>acquire</a:t>
            </a:r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 knowledge from data.</a:t>
            </a:r>
          </a:p>
        </p:txBody>
      </p:sp>
      <p:sp>
        <p:nvSpPr>
          <p:cNvPr id="16" name="Flowchart: Decision 15"/>
          <p:cNvSpPr/>
          <p:nvPr/>
        </p:nvSpPr>
        <p:spPr>
          <a:xfrm>
            <a:off x="3136523" y="1687475"/>
            <a:ext cx="2721687" cy="1475634"/>
          </a:xfrm>
          <a:prstGeom prst="flowChartDecision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SG" sz="1800" dirty="0">
                <a:solidFill>
                  <a:srgbClr val="23476E"/>
                </a:solidFill>
                <a:latin typeface="Century Gothic" panose="020B0502020202020204" pitchFamily="34" charset="0"/>
              </a:rPr>
              <a:t>Has relevant data collection?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59419" y="3484578"/>
            <a:ext cx="2721687" cy="8572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Use reinforcement learning algorithms; simulation techniques to </a:t>
            </a:r>
            <a:r>
              <a:rPr lang="en-SG" sz="1200" b="1" u="sng" dirty="0">
                <a:solidFill>
                  <a:srgbClr val="23476E"/>
                </a:solidFill>
                <a:latin typeface="Century Gothic" panose="020B0502020202020204" pitchFamily="34" charset="0"/>
              </a:rPr>
              <a:t>acquire</a:t>
            </a:r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 knowledge, e.g. best series of actions to achieve goal.</a:t>
            </a:r>
          </a:p>
        </p:txBody>
      </p:sp>
      <p:sp>
        <p:nvSpPr>
          <p:cNvPr id="18" name="Flowchart: Decision 17"/>
          <p:cNvSpPr/>
          <p:nvPr/>
        </p:nvSpPr>
        <p:spPr>
          <a:xfrm>
            <a:off x="6159419" y="1687475"/>
            <a:ext cx="2721687" cy="1475634"/>
          </a:xfrm>
          <a:prstGeom prst="flowChartDecision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SG" sz="1200" dirty="0">
                <a:solidFill>
                  <a:srgbClr val="23476E"/>
                </a:solidFill>
                <a:latin typeface="Century Gothic" panose="020B0502020202020204" pitchFamily="34" charset="0"/>
              </a:rPr>
              <a:t>Can simulate /generate relevant data? Or conduct experiment?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41559" y="589313"/>
            <a:ext cx="2721687" cy="8572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rgbClr val="23476E"/>
                </a:solidFill>
                <a:latin typeface="Century Gothic" panose="020B0502020202020204" pitchFamily="34" charset="0"/>
              </a:rPr>
              <a:t>Is </a:t>
            </a:r>
            <a:r>
              <a:rPr lang="en-SG" sz="1600" b="1" dirty="0">
                <a:solidFill>
                  <a:srgbClr val="23476E"/>
                </a:solidFill>
                <a:latin typeface="Century Gothic" panose="020B0502020202020204" pitchFamily="34" charset="0"/>
              </a:rPr>
              <a:t>Leaning Task</a:t>
            </a:r>
            <a:r>
              <a:rPr lang="en-SG" sz="1600" dirty="0">
                <a:solidFill>
                  <a:srgbClr val="23476E"/>
                </a:solidFill>
                <a:latin typeface="Century Gothic" panose="020B0502020202020204" pitchFamily="34" charset="0"/>
              </a:rPr>
              <a:t>:</a:t>
            </a:r>
          </a:p>
          <a:p>
            <a:pPr algn="ctr"/>
            <a:r>
              <a:rPr lang="en-SG" sz="1600" b="1" u="sng" dirty="0">
                <a:solidFill>
                  <a:srgbClr val="23476E"/>
                </a:solidFill>
                <a:latin typeface="Century Gothic" panose="020B0502020202020204" pitchFamily="34" charset="0"/>
              </a:rPr>
              <a:t>Acquire new</a:t>
            </a:r>
            <a:r>
              <a:rPr lang="en-SG" sz="1600" dirty="0">
                <a:solidFill>
                  <a:srgbClr val="23476E"/>
                </a:solidFill>
                <a:latin typeface="Century Gothic" panose="020B0502020202020204" pitchFamily="34" charset="0"/>
              </a:rPr>
              <a:t> knowledge to solve the problem.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59419" y="589655"/>
            <a:ext cx="2721687" cy="8572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rgbClr val="23476E"/>
                </a:solidFill>
                <a:latin typeface="Century Gothic" panose="020B0502020202020204" pitchFamily="34" charset="0"/>
              </a:rPr>
              <a:t>Is a special learning task: </a:t>
            </a:r>
            <a:r>
              <a:rPr lang="en-SG" sz="1400" b="1" dirty="0">
                <a:solidFill>
                  <a:srgbClr val="23476E"/>
                </a:solidFill>
                <a:latin typeface="Century Gothic" panose="020B0502020202020204" pitchFamily="34" charset="0"/>
              </a:rPr>
              <a:t>Reinforcement Learning Task</a:t>
            </a:r>
            <a:r>
              <a:rPr lang="en-SG" sz="1400" dirty="0">
                <a:solidFill>
                  <a:srgbClr val="23476E"/>
                </a:solidFill>
                <a:latin typeface="Century Gothic" panose="020B0502020202020204" pitchFamily="34" charset="0"/>
              </a:rPr>
              <a:t>:</a:t>
            </a:r>
          </a:p>
          <a:p>
            <a:pPr algn="ctr"/>
            <a:r>
              <a:rPr lang="en-SG" sz="1400" dirty="0">
                <a:solidFill>
                  <a:srgbClr val="23476E"/>
                </a:solidFill>
                <a:latin typeface="Century Gothic" panose="020B0502020202020204" pitchFamily="34" charset="0"/>
              </a:rPr>
              <a:t>Use generate &amp; test approach.</a:t>
            </a:r>
          </a:p>
        </p:txBody>
      </p:sp>
      <p:cxnSp>
        <p:nvCxnSpPr>
          <p:cNvPr id="24" name="Elbow Connector 23"/>
          <p:cNvCxnSpPr>
            <a:stCxn id="4" idx="2"/>
            <a:endCxn id="12" idx="0"/>
          </p:cNvCxnSpPr>
          <p:nvPr/>
        </p:nvCxnSpPr>
        <p:spPr>
          <a:xfrm rot="16200000" flipH="1">
            <a:off x="1385438" y="498848"/>
            <a:ext cx="173303" cy="4763"/>
          </a:xfrm>
          <a:prstGeom prst="bentConnector3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25" name="Elbow Connector 24"/>
          <p:cNvCxnSpPr>
            <a:stCxn id="12" idx="2"/>
            <a:endCxn id="14" idx="0"/>
          </p:cNvCxnSpPr>
          <p:nvPr/>
        </p:nvCxnSpPr>
        <p:spPr>
          <a:xfrm rot="5400000">
            <a:off x="1353299" y="1566303"/>
            <a:ext cx="242344" cy="9525"/>
          </a:xfrm>
          <a:prstGeom prst="bentConnector3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28" name="Elbow Connector 27"/>
          <p:cNvCxnSpPr>
            <a:stCxn id="14" idx="2"/>
            <a:endCxn id="13" idx="0"/>
          </p:cNvCxnSpPr>
          <p:nvPr/>
        </p:nvCxnSpPr>
        <p:spPr>
          <a:xfrm rot="5400000">
            <a:off x="1313736" y="3323843"/>
            <a:ext cx="321469" cy="952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31" name="Elbow Connector 30"/>
          <p:cNvCxnSpPr>
            <a:stCxn id="14" idx="3"/>
            <a:endCxn id="20" idx="1"/>
          </p:cNvCxnSpPr>
          <p:nvPr/>
        </p:nvCxnSpPr>
        <p:spPr>
          <a:xfrm flipV="1">
            <a:off x="2835314" y="1017938"/>
            <a:ext cx="306245" cy="140735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37" name="Elbow Connector 36"/>
          <p:cNvCxnSpPr>
            <a:stCxn id="16" idx="3"/>
            <a:endCxn id="22" idx="1"/>
          </p:cNvCxnSpPr>
          <p:nvPr/>
        </p:nvCxnSpPr>
        <p:spPr>
          <a:xfrm flipV="1">
            <a:off x="5858210" y="1018280"/>
            <a:ext cx="301210" cy="140701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40" name="Elbow Connector 39"/>
          <p:cNvCxnSpPr>
            <a:stCxn id="20" idx="2"/>
            <a:endCxn id="16" idx="0"/>
          </p:cNvCxnSpPr>
          <p:nvPr/>
        </p:nvCxnSpPr>
        <p:spPr>
          <a:xfrm rot="5400000">
            <a:off x="4379429" y="1564501"/>
            <a:ext cx="240913" cy="503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43" name="Elbow Connector 42"/>
          <p:cNvCxnSpPr>
            <a:stCxn id="16" idx="2"/>
            <a:endCxn id="15" idx="0"/>
          </p:cNvCxnSpPr>
          <p:nvPr/>
        </p:nvCxnSpPr>
        <p:spPr>
          <a:xfrm rot="16200000" flipH="1">
            <a:off x="4336923" y="3323552"/>
            <a:ext cx="325922" cy="503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46" name="Elbow Connector 45"/>
          <p:cNvCxnSpPr>
            <a:stCxn id="13" idx="2"/>
            <a:endCxn id="9" idx="0"/>
          </p:cNvCxnSpPr>
          <p:nvPr/>
        </p:nvCxnSpPr>
        <p:spPr>
          <a:xfrm rot="5400000">
            <a:off x="1268015" y="4543520"/>
            <a:ext cx="408147" cy="476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51" name="Elbow Connector 50"/>
          <p:cNvCxnSpPr>
            <a:stCxn id="18" idx="2"/>
            <a:endCxn id="17" idx="0"/>
          </p:cNvCxnSpPr>
          <p:nvPr/>
        </p:nvCxnSpPr>
        <p:spPr>
          <a:xfrm rot="5400000">
            <a:off x="7359529" y="3323843"/>
            <a:ext cx="321469" cy="952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54" name="Elbow Connector 53"/>
          <p:cNvCxnSpPr>
            <a:stCxn id="22" idx="2"/>
            <a:endCxn id="18" idx="0"/>
          </p:cNvCxnSpPr>
          <p:nvPr/>
        </p:nvCxnSpPr>
        <p:spPr>
          <a:xfrm rot="5400000">
            <a:off x="7399978" y="1567190"/>
            <a:ext cx="240571" cy="952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57" name="Elbow Connector 56"/>
          <p:cNvCxnSpPr>
            <a:stCxn id="18" idx="3"/>
            <a:endCxn id="9" idx="0"/>
          </p:cNvCxnSpPr>
          <p:nvPr/>
        </p:nvCxnSpPr>
        <p:spPr>
          <a:xfrm flipH="1">
            <a:off x="1469708" y="2425293"/>
            <a:ext cx="7411399" cy="2324683"/>
          </a:xfrm>
          <a:prstGeom prst="bentConnector4">
            <a:avLst>
              <a:gd name="adj1" fmla="val -2313"/>
              <a:gd name="adj2" fmla="val 943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5" idx="2"/>
            <a:endCxn id="13" idx="0"/>
          </p:cNvCxnSpPr>
          <p:nvPr/>
        </p:nvCxnSpPr>
        <p:spPr>
          <a:xfrm rot="5400000" flipH="1">
            <a:off x="2557585" y="2401465"/>
            <a:ext cx="861703" cy="3027932"/>
          </a:xfrm>
          <a:prstGeom prst="bentConnector5">
            <a:avLst>
              <a:gd name="adj1" fmla="val -19897"/>
              <a:gd name="adj2" fmla="val 50000"/>
              <a:gd name="adj3" fmla="val 119897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66" name="Elbow Connector 65"/>
          <p:cNvCxnSpPr>
            <a:stCxn id="17" idx="2"/>
          </p:cNvCxnSpPr>
          <p:nvPr/>
        </p:nvCxnSpPr>
        <p:spPr>
          <a:xfrm rot="5400000">
            <a:off x="5822461" y="2817048"/>
            <a:ext cx="173022" cy="3222583"/>
          </a:xfrm>
          <a:prstGeom prst="bentConnector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69" name="TextBox 68"/>
          <p:cNvSpPr txBox="1"/>
          <p:nvPr/>
        </p:nvSpPr>
        <p:spPr>
          <a:xfrm rot="16200000">
            <a:off x="2571568" y="1606471"/>
            <a:ext cx="640480" cy="330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False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34422" y="3158159"/>
            <a:ext cx="640480" cy="330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True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83099" y="3167872"/>
            <a:ext cx="640480" cy="330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True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486650" y="3157352"/>
            <a:ext cx="640480" cy="330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True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 rot="16200000">
            <a:off x="5596760" y="1600448"/>
            <a:ext cx="640480" cy="330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False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 rot="16200000">
            <a:off x="8637850" y="2629994"/>
            <a:ext cx="640480" cy="330872"/>
          </a:xfrm>
          <a:prstGeom prst="rect">
            <a:avLst/>
          </a:prstGeom>
          <a:ln>
            <a:noFill/>
          </a:ln>
        </p:spPr>
        <p:txBody>
          <a:bodyPr vert="horz" wrap="square" lIns="68580" tIns="34290" rIns="68580" bIns="34290" rtlCol="0">
            <a:norm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False</a:t>
            </a:r>
            <a:endParaRPr lang="en-GB" sz="15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5" name="Title 2"/>
          <p:cNvSpPr>
            <a:spLocks noGrp="1"/>
          </p:cNvSpPr>
          <p:nvPr>
            <p:ph type="title"/>
          </p:nvPr>
        </p:nvSpPr>
        <p:spPr>
          <a:xfrm>
            <a:off x="1957918" y="18840"/>
            <a:ext cx="5566410" cy="40190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sz="1800" dirty="0"/>
              <a:t>How can I use AI to solve my business problem?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59419" y="4557956"/>
            <a:ext cx="2721687" cy="2752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SG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Currently not solvable by AI (even human)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53" y="2548468"/>
            <a:ext cx="734075" cy="734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972" y="2549231"/>
            <a:ext cx="785384" cy="7330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386" y="2545913"/>
            <a:ext cx="731755" cy="7317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</p:spTree>
    <p:extLst>
      <p:ext uri="{BB962C8B-B14F-4D97-AF65-F5344CB8AC3E}">
        <p14:creationId xmlns:p14="http://schemas.microsoft.com/office/powerpoint/2010/main" val="9595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69" grpId="0"/>
      <p:bldP spid="70" grpId="0"/>
      <p:bldP spid="71" grpId="0"/>
      <p:bldP spid="72" grpId="0"/>
      <p:bldP spid="73" grpId="0"/>
      <p:bldP spid="74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26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600" dirty="0" smtClean="0">
                <a:solidFill>
                  <a:srgbClr val="002060"/>
                </a:solidFill>
              </a:rPr>
              <a:t>Where can you apply AI?</a:t>
            </a:r>
          </a:p>
          <a:p>
            <a:pPr>
              <a:lnSpc>
                <a:spcPct val="120000"/>
              </a:lnSpc>
            </a:pPr>
            <a:endParaRPr lang="en-SG" sz="3600" dirty="0" smtClean="0">
              <a:solidFill>
                <a:srgbClr val="002060"/>
              </a:solidFill>
            </a:endParaRPr>
          </a:p>
          <a:p>
            <a:pPr>
              <a:lnSpc>
                <a:spcPct val="120000"/>
              </a:lnSpc>
            </a:pPr>
            <a:r>
              <a:rPr lang="en-SG" sz="3600" b="0" dirty="0" smtClean="0">
                <a:solidFill>
                  <a:srgbClr val="002060"/>
                </a:solidFill>
              </a:rPr>
              <a:t>Start by: </a:t>
            </a:r>
            <a:r>
              <a:rPr lang="en-SG" sz="3600" i="1" dirty="0">
                <a:solidFill>
                  <a:schemeClr val="accent5"/>
                </a:solidFill>
              </a:rPr>
              <a:t>Define &amp; Quantify </a:t>
            </a:r>
            <a:r>
              <a:rPr lang="en-SG" sz="3600" b="0" dirty="0" smtClean="0">
                <a:solidFill>
                  <a:srgbClr val="002060"/>
                </a:solidFill>
              </a:rPr>
              <a:t>your </a:t>
            </a:r>
            <a:r>
              <a:rPr lang="en-SG" sz="3600" b="0" dirty="0">
                <a:solidFill>
                  <a:srgbClr val="002060"/>
                </a:solidFill>
              </a:rPr>
              <a:t>business </a:t>
            </a:r>
            <a:r>
              <a:rPr lang="en-SG" sz="3600" b="0" dirty="0" smtClean="0">
                <a:solidFill>
                  <a:srgbClr val="002060"/>
                </a:solidFill>
              </a:rPr>
              <a:t>problem/opportunity </a:t>
            </a:r>
            <a:r>
              <a:rPr lang="en-SG" sz="3600" b="0" dirty="0" smtClean="0">
                <a:solidFill>
                  <a:schemeClr val="accent5"/>
                </a:solidFill>
              </a:rPr>
              <a:t>{Goal; KPIs}.</a:t>
            </a:r>
          </a:p>
        </p:txBody>
      </p:sp>
    </p:spTree>
    <p:extLst>
      <p:ext uri="{BB962C8B-B14F-4D97-AF65-F5344CB8AC3E}">
        <p14:creationId xmlns:p14="http://schemas.microsoft.com/office/powerpoint/2010/main" val="36960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27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8009987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600" dirty="0" smtClean="0">
                <a:solidFill>
                  <a:srgbClr val="002060"/>
                </a:solidFill>
              </a:rPr>
              <a:t>An Infineon case for brainstorming</a:t>
            </a:r>
            <a:endParaRPr lang="en-SG" sz="3600" b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2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28</a:t>
            </a:fld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29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800" dirty="0" smtClean="0">
                <a:solidFill>
                  <a:srgbClr val="002060"/>
                </a:solidFill>
              </a:rPr>
              <a:t>Goal: </a:t>
            </a:r>
            <a:r>
              <a:rPr lang="en-SG" sz="2800" b="0" dirty="0" smtClean="0">
                <a:solidFill>
                  <a:srgbClr val="002060"/>
                </a:solidFill>
              </a:rPr>
              <a:t>Increased customer satisfaction with Infineon’s Cypress software: </a:t>
            </a:r>
            <a:r>
              <a:rPr lang="en-GB" sz="2400" i="1" dirty="0" smtClean="0">
                <a:solidFill>
                  <a:srgbClr val="002060"/>
                </a:solidFill>
              </a:rPr>
              <a:t>SOFTUNE Workbench</a:t>
            </a:r>
            <a:endParaRPr lang="en-SG" sz="2800" b="0" dirty="0" smtClean="0">
              <a:solidFill>
                <a:srgbClr val="002060"/>
              </a:solidFill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SG" sz="2800" b="0" dirty="0" smtClean="0">
              <a:solidFill>
                <a:srgbClr val="002060"/>
              </a:solidFill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800" dirty="0" smtClean="0">
                <a:solidFill>
                  <a:srgbClr val="002060"/>
                </a:solidFill>
              </a:rPr>
              <a:t>KPI: </a:t>
            </a:r>
            <a:r>
              <a:rPr lang="en-SG" sz="2800" b="0" dirty="0" smtClean="0">
                <a:solidFill>
                  <a:srgbClr val="002060"/>
                </a:solidFill>
              </a:rPr>
              <a:t>Reduced average time for Infineon to provide solutions/fixes for customer when facing problem/bugs with the software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3" y="188125"/>
            <a:ext cx="6600413" cy="409171"/>
          </a:xfrm>
        </p:spPr>
        <p:txBody>
          <a:bodyPr>
            <a:noAutofit/>
          </a:bodyPr>
          <a:lstStyle/>
          <a:p>
            <a:r>
              <a:rPr lang="en-SG" sz="2100" dirty="0" smtClean="0">
                <a:solidFill>
                  <a:schemeClr val="accent5"/>
                </a:solidFill>
              </a:rPr>
              <a:t>Define &amp; Quantify {Goal, KPI}</a:t>
            </a:r>
            <a:endParaRPr lang="en-GB" sz="2100" cap="al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i.warosu.org/data/biz/img/0012/12/14615430926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4117" y="205441"/>
            <a:ext cx="3575603" cy="22064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sz="4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is intelligence</a:t>
            </a:r>
            <a:endParaRPr lang="en-SG" sz="45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SG" sz="750" dirty="0"/>
              <a:t>© National University of Singapore.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3</a:t>
            </a:fld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144117" y="4914248"/>
            <a:ext cx="3699842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75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Source</a:t>
            </a:r>
            <a:r>
              <a:rPr lang="en-GB" sz="7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https://i.warosu.org/data/biz/img/0012/12/1461543092681.jpg</a:t>
            </a:r>
          </a:p>
        </p:txBody>
      </p:sp>
    </p:spTree>
    <p:extLst>
      <p:ext uri="{BB962C8B-B14F-4D97-AF65-F5344CB8AC3E}">
        <p14:creationId xmlns:p14="http://schemas.microsoft.com/office/powerpoint/2010/main" val="311400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30</a:t>
            </a:fld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131840" y="3651870"/>
            <a:ext cx="4643228" cy="1253886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2549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31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7744" cy="513435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35696" y="1563638"/>
            <a:ext cx="4392488" cy="360040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SG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1835696" y="2513966"/>
            <a:ext cx="4392488" cy="360040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SG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1835696" y="2931790"/>
            <a:ext cx="4392488" cy="43204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252924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32</a:t>
            </a:fld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"/>
            <a:ext cx="9127612" cy="513428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333818" y="1347614"/>
            <a:ext cx="5758462" cy="1440160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24829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33</a:t>
            </a:fld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" y="-1"/>
            <a:ext cx="9129986" cy="513561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33818" y="1347614"/>
            <a:ext cx="5758462" cy="1440160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69129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34</a:t>
            </a:fld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44" y="-10418"/>
            <a:ext cx="9162521" cy="51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35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b="0" dirty="0" smtClean="0">
                <a:solidFill>
                  <a:srgbClr val="002060"/>
                </a:solidFill>
              </a:rPr>
              <a:t>A smarter </a:t>
            </a:r>
            <a:r>
              <a:rPr lang="en-GB" sz="2000" i="1" dirty="0">
                <a:solidFill>
                  <a:srgbClr val="002060"/>
                </a:solidFill>
              </a:rPr>
              <a:t>SOFTUNE </a:t>
            </a:r>
            <a:r>
              <a:rPr lang="en-GB" sz="2000" i="1" dirty="0" smtClean="0">
                <a:solidFill>
                  <a:srgbClr val="002060"/>
                </a:solidFill>
              </a:rPr>
              <a:t>software</a:t>
            </a:r>
            <a:r>
              <a:rPr lang="en-SG" sz="2000" b="0" dirty="0" smtClean="0">
                <a:solidFill>
                  <a:srgbClr val="002060"/>
                </a:solidFill>
              </a:rPr>
              <a:t>? Capable of embedded self diagnosis, and self health awareness via real-time error log analysis, solution retrieval (internet/cloud enabled), even self correction?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SG" sz="2000" b="0" dirty="0">
              <a:solidFill>
                <a:srgbClr val="002060"/>
              </a:solidFill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SG" sz="2000" b="0" dirty="0" smtClean="0">
                <a:solidFill>
                  <a:srgbClr val="002060"/>
                </a:solidFill>
              </a:rPr>
              <a:t>An interactive conversational knowledge-bot for faster FAQs or Q&amp;A? </a:t>
            </a:r>
            <a:r>
              <a:rPr lang="en-SG" sz="2000" b="0" dirty="0">
                <a:solidFill>
                  <a:srgbClr val="002060"/>
                </a:solidFill>
              </a:rPr>
              <a:t>(speech </a:t>
            </a:r>
            <a:r>
              <a:rPr lang="en-SG" sz="2000" b="0" dirty="0" smtClean="0">
                <a:solidFill>
                  <a:srgbClr val="002060"/>
                </a:solidFill>
              </a:rPr>
              <a:t>recognition/synthesis &amp; </a:t>
            </a:r>
            <a:r>
              <a:rPr lang="en-SG" sz="2000" b="0" dirty="0">
                <a:solidFill>
                  <a:srgbClr val="002060"/>
                </a:solidFill>
              </a:rPr>
              <a:t>information retrieval by fuzzy </a:t>
            </a:r>
            <a:r>
              <a:rPr lang="en-SG" sz="2000" b="0" dirty="0" smtClean="0">
                <a:solidFill>
                  <a:srgbClr val="002060"/>
                </a:solidFill>
              </a:rPr>
              <a:t>matching</a:t>
            </a:r>
            <a:r>
              <a:rPr lang="en-SG" sz="2000" b="0" dirty="0">
                <a:solidFill>
                  <a:srgbClr val="002060"/>
                </a:solidFill>
              </a:rPr>
              <a:t>) </a:t>
            </a:r>
            <a:endParaRPr lang="en-SG" sz="2000" b="0" dirty="0" smtClean="0">
              <a:solidFill>
                <a:srgbClr val="00206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3" y="188125"/>
            <a:ext cx="6600413" cy="409171"/>
          </a:xfrm>
        </p:spPr>
        <p:txBody>
          <a:bodyPr>
            <a:noAutofit/>
          </a:bodyPr>
          <a:lstStyle/>
          <a:p>
            <a:r>
              <a:rPr lang="en-SG" sz="2100" dirty="0" smtClean="0">
                <a:solidFill>
                  <a:schemeClr val="accent5"/>
                </a:solidFill>
              </a:rPr>
              <a:t>AI Ideations?</a:t>
            </a:r>
            <a:endParaRPr lang="en-GB" sz="2100" cap="all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70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4294967295"/>
          </p:nvPr>
        </p:nvSpPr>
        <p:spPr>
          <a:xfrm>
            <a:off x="0" y="4905375"/>
            <a:ext cx="287338" cy="228600"/>
          </a:xfrm>
        </p:spPr>
        <p:txBody>
          <a:bodyPr/>
          <a:lstStyle/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  <p:sp>
        <p:nvSpPr>
          <p:cNvPr id="2" name="Rectangle 1"/>
          <p:cNvSpPr/>
          <p:nvPr/>
        </p:nvSpPr>
        <p:spPr>
          <a:xfrm>
            <a:off x="288790" y="0"/>
            <a:ext cx="7235538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SG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What’s your </a:t>
            </a:r>
            <a:r>
              <a:rPr lang="en-SG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idea?</a:t>
            </a:r>
            <a:endParaRPr lang="en-SG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001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71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7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39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600" dirty="0">
                <a:solidFill>
                  <a:srgbClr val="002060"/>
                </a:solidFill>
              </a:rPr>
              <a:t/>
            </a:r>
            <a:br>
              <a:rPr lang="en-SG" sz="3600" dirty="0">
                <a:solidFill>
                  <a:srgbClr val="002060"/>
                </a:solidFill>
              </a:rPr>
            </a:br>
            <a:r>
              <a:rPr lang="en-SG" sz="3600" dirty="0">
                <a:solidFill>
                  <a:schemeClr val="accent5"/>
                </a:solidFill>
              </a:rPr>
              <a:t>Appendices</a:t>
            </a:r>
            <a:r>
              <a:rPr lang="en-SG" sz="3600" dirty="0">
                <a:solidFill>
                  <a:srgbClr val="002060"/>
                </a:solidFill>
              </a:rPr>
              <a:t/>
            </a:r>
            <a:br>
              <a:rPr lang="en-SG" sz="3600" dirty="0">
                <a:solidFill>
                  <a:srgbClr val="002060"/>
                </a:solidFill>
              </a:rPr>
            </a:br>
            <a:r>
              <a:rPr lang="en-SG" sz="3600" dirty="0">
                <a:solidFill>
                  <a:srgbClr val="002060"/>
                </a:solidFill>
              </a:rPr>
              <a:t>From Human Intelligence </a:t>
            </a:r>
            <a:r>
              <a:rPr lang="en-SG" sz="3600" dirty="0" smtClean="0">
                <a:solidFill>
                  <a:srgbClr val="002060"/>
                </a:solidFill>
              </a:rPr>
              <a:t>To </a:t>
            </a:r>
            <a:r>
              <a:rPr lang="en-SG" sz="3600" dirty="0">
                <a:solidFill>
                  <a:srgbClr val="002060"/>
                </a:solidFill>
              </a:rPr>
              <a:t>Machine Intelligence</a:t>
            </a:r>
            <a:endParaRPr lang="en-US" sz="3075" cap="al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99361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What’s intelligence?</a:t>
            </a:r>
            <a:endParaRPr lang="en-SG" cap="all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b="0" dirty="0"/>
              <a:t>“Intelligence measures a human/AI’s </a:t>
            </a:r>
            <a:r>
              <a:rPr lang="en-SG" i="1" dirty="0"/>
              <a:t>ability</a:t>
            </a:r>
            <a:r>
              <a:rPr lang="en-SG" b="0" dirty="0"/>
              <a:t> to achieve </a:t>
            </a:r>
            <a:r>
              <a:rPr lang="en-SG" i="1" dirty="0"/>
              <a:t>goals</a:t>
            </a:r>
            <a:r>
              <a:rPr lang="en-SG" b="0" dirty="0"/>
              <a:t> in a wide range of </a:t>
            </a:r>
            <a:r>
              <a:rPr lang="en-SG" i="1" dirty="0"/>
              <a:t>environments</a:t>
            </a:r>
            <a:r>
              <a:rPr lang="en-SG" b="0" dirty="0"/>
              <a:t>.”</a:t>
            </a:r>
          </a:p>
          <a:p>
            <a:pPr marL="0" indent="0">
              <a:buNone/>
            </a:pPr>
            <a:r>
              <a:rPr lang="en-SG" sz="15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Universal Measure of Intelligence for Artificial Agents, Legg &amp; </a:t>
            </a:r>
            <a:r>
              <a:rPr lang="en-SG" sz="15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Hutter</a:t>
            </a:r>
            <a:r>
              <a:rPr lang="en-SG" sz="15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2007</a:t>
            </a:r>
            <a:endParaRPr lang="en-SG" b="0" dirty="0"/>
          </a:p>
          <a:p>
            <a:pPr marL="0" indent="0">
              <a:buNone/>
            </a:pPr>
            <a:endParaRPr lang="en-SG" sz="1500" b="0" dirty="0"/>
          </a:p>
          <a:p>
            <a:pPr marL="0" indent="0">
              <a:buNone/>
            </a:pPr>
            <a:r>
              <a:rPr lang="en-SG" sz="1500" b="0" dirty="0"/>
              <a:t>Examples? </a:t>
            </a:r>
          </a:p>
          <a:p>
            <a:r>
              <a:rPr lang="en-SG" sz="1500" b="0" dirty="0"/>
              <a:t>Goals in school environment?</a:t>
            </a:r>
          </a:p>
          <a:p>
            <a:r>
              <a:rPr lang="en-SG" sz="1500" b="0" dirty="0"/>
              <a:t>Goals in work environment?</a:t>
            </a:r>
          </a:p>
          <a:p>
            <a:r>
              <a:rPr lang="en-SG" sz="1500" b="0" dirty="0"/>
              <a:t>Goals in home environment?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721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63" y="892414"/>
            <a:ext cx="3977246" cy="3977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Cognitive Processes To Solve Problem </a:t>
            </a:r>
            <a:endParaRPr lang="en-GB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5545969" y="4818460"/>
            <a:ext cx="3086100" cy="273844"/>
          </a:xfrm>
        </p:spPr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40</a:t>
            </a:fld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400050" y="892415"/>
            <a:ext cx="3051810" cy="397724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10986" y="1024666"/>
            <a:ext cx="3526223" cy="384499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500" dirty="0"/>
              <a:t>Aliens</a:t>
            </a:r>
          </a:p>
          <a:p>
            <a:pPr marL="0" indent="0">
              <a:buNone/>
            </a:pPr>
            <a:endParaRPr lang="en-SG" sz="1500" dirty="0"/>
          </a:p>
          <a:p>
            <a:pPr marL="0" indent="0">
              <a:buNone/>
            </a:pPr>
            <a:endParaRPr lang="en-SG" sz="1500" dirty="0"/>
          </a:p>
          <a:p>
            <a:pPr marL="0" indent="0">
              <a:buNone/>
            </a:pPr>
            <a:endParaRPr lang="en-SG" sz="1500" dirty="0"/>
          </a:p>
          <a:p>
            <a:pPr marL="0" indent="0">
              <a:buNone/>
            </a:pPr>
            <a:r>
              <a:rPr lang="en-SG" sz="1500" dirty="0"/>
              <a:t>Non Aliens</a:t>
            </a:r>
          </a:p>
          <a:p>
            <a:pPr marL="0" indent="0">
              <a:buNone/>
            </a:pPr>
            <a:endParaRPr lang="en-SG" sz="1500" dirty="0"/>
          </a:p>
          <a:p>
            <a:pPr marL="0" indent="0">
              <a:buNone/>
            </a:pPr>
            <a:endParaRPr lang="en-SG" sz="1500" dirty="0"/>
          </a:p>
          <a:p>
            <a:pPr marL="0" indent="0">
              <a:buNone/>
            </a:pPr>
            <a:endParaRPr lang="en-SG" sz="1500" dirty="0"/>
          </a:p>
          <a:p>
            <a:pPr marL="0" indent="0">
              <a:buNone/>
            </a:pPr>
            <a:r>
              <a:rPr lang="en-SG" sz="1500" dirty="0"/>
              <a:t>Which one is alien?</a:t>
            </a:r>
          </a:p>
          <a:p>
            <a:pPr marL="0" indent="0">
              <a:buNone/>
            </a:pPr>
            <a:endParaRPr lang="en-SG" sz="1500" dirty="0"/>
          </a:p>
          <a:p>
            <a:pPr marL="0" indent="0">
              <a:buNone/>
            </a:pPr>
            <a:endParaRPr lang="en-SG" sz="1500" dirty="0"/>
          </a:p>
          <a:p>
            <a:pPr marL="0" indent="0">
              <a:buNone/>
            </a:pPr>
            <a:r>
              <a:rPr lang="en-SG" sz="1500" dirty="0"/>
              <a:t>  A          B          C          D          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3"/>
          </p:nvPr>
        </p:nvSpPr>
        <p:spPr>
          <a:xfrm>
            <a:off x="3451860" y="886657"/>
            <a:ext cx="5600700" cy="3983000"/>
          </a:xfrm>
        </p:spPr>
        <p:txBody>
          <a:bodyPr>
            <a:normAutofit fontScale="70000" lnSpcReduction="20000"/>
          </a:bodyPr>
          <a:lstStyle/>
          <a:p>
            <a:pPr marL="428625" indent="-428625">
              <a:buFont typeface="+mj-lt"/>
              <a:buAutoNum type="arabicPeriod"/>
            </a:pPr>
            <a:r>
              <a:rPr lang="en-SG" dirty="0">
                <a:solidFill>
                  <a:srgbClr val="0070C0"/>
                </a:solidFill>
              </a:rPr>
              <a:t>Perceive</a:t>
            </a:r>
            <a:r>
              <a:rPr lang="en-SG" b="0" dirty="0">
                <a:solidFill>
                  <a:srgbClr val="0070C0"/>
                </a:solidFill>
              </a:rPr>
              <a:t>: </a:t>
            </a:r>
            <a:r>
              <a:rPr lang="en-SG" b="0" dirty="0">
                <a:solidFill>
                  <a:schemeClr val="accent2"/>
                </a:solidFill>
              </a:rPr>
              <a:t>Gather raw observable information, e.g. problem goal, type of known creatures, test creatures, decision/action required.</a:t>
            </a:r>
          </a:p>
          <a:p>
            <a:pPr marL="428625" indent="-428625">
              <a:buFont typeface="+mj-lt"/>
              <a:buAutoNum type="arabicPeriod"/>
            </a:pPr>
            <a:r>
              <a:rPr lang="en-SG" dirty="0">
                <a:solidFill>
                  <a:srgbClr val="0070C0"/>
                </a:solidFill>
              </a:rPr>
              <a:t>Recognise</a:t>
            </a:r>
            <a:r>
              <a:rPr lang="en-SG" b="0" dirty="0">
                <a:solidFill>
                  <a:srgbClr val="0070C0"/>
                </a:solidFill>
              </a:rPr>
              <a:t>: </a:t>
            </a:r>
            <a:r>
              <a:rPr lang="en-SG" b="0" dirty="0">
                <a:solidFill>
                  <a:schemeClr val="accent2"/>
                </a:solidFill>
              </a:rPr>
              <a:t>Recognise patterns and decomposed relevant information, e.g. different colours, triangle#, teeth#, and any more you can recognise?</a:t>
            </a:r>
          </a:p>
          <a:p>
            <a:pPr marL="428625" indent="-428625">
              <a:buFont typeface="+mj-lt"/>
              <a:buAutoNum type="arabicPeriod"/>
            </a:pPr>
            <a:r>
              <a:rPr lang="en-SG" dirty="0">
                <a:solidFill>
                  <a:srgbClr val="0070C0"/>
                </a:solidFill>
              </a:rPr>
              <a:t>Learn</a:t>
            </a:r>
            <a:r>
              <a:rPr lang="en-SG" b="0" dirty="0">
                <a:solidFill>
                  <a:srgbClr val="0070C0"/>
                </a:solidFill>
              </a:rPr>
              <a:t>: </a:t>
            </a:r>
            <a:r>
              <a:rPr lang="en-SG" b="0" dirty="0">
                <a:solidFill>
                  <a:schemeClr val="accent2"/>
                </a:solidFill>
              </a:rPr>
              <a:t>Invent hypothesis / candidate theories, e.g. </a:t>
            </a:r>
            <a:r>
              <a:rPr lang="en-SG" i="1" dirty="0">
                <a:solidFill>
                  <a:schemeClr val="accent2"/>
                </a:solidFill>
              </a:rPr>
              <a:t>hypothesis 1: alien must has eyes &gt;=2 &amp; not in grey &amp; no horn</a:t>
            </a:r>
            <a:r>
              <a:rPr lang="en-SG" b="0" dirty="0">
                <a:solidFill>
                  <a:schemeClr val="accent2"/>
                </a:solidFill>
              </a:rPr>
              <a:t>. (From 8 individual creatures, their recognised features &amp; target types to generalize/create new rules, which must be correct for the 8 creatures’ types, using supervised learning method.)</a:t>
            </a:r>
          </a:p>
          <a:p>
            <a:pPr marL="428625" indent="-428625">
              <a:buFont typeface="+mj-lt"/>
              <a:buAutoNum type="arabicPeriod"/>
            </a:pPr>
            <a:r>
              <a:rPr lang="en-SG" dirty="0">
                <a:solidFill>
                  <a:srgbClr val="0070C0"/>
                </a:solidFill>
              </a:rPr>
              <a:t>Reason</a:t>
            </a:r>
            <a:r>
              <a:rPr lang="en-SG" b="0" dirty="0">
                <a:solidFill>
                  <a:srgbClr val="0070C0"/>
                </a:solidFill>
              </a:rPr>
              <a:t>: </a:t>
            </a:r>
            <a:r>
              <a:rPr lang="en-SG" b="0" dirty="0">
                <a:solidFill>
                  <a:schemeClr val="accent2"/>
                </a:solidFill>
              </a:rPr>
              <a:t>Use test data to evaluate all hypotheses / candidate theories to obtain correct knowledge. (Use A-E test creatures to filter out correct knowledge/rules which can classify 5 creatures into 1 alien 4 non-aliens. As well as the single predicated alien based on newly learnt knowledge considered correct.)</a:t>
            </a:r>
          </a:p>
          <a:p>
            <a:pPr marL="428625" indent="-428625">
              <a:buFont typeface="+mj-lt"/>
              <a:buAutoNum type="arabicPeriod"/>
            </a:pPr>
            <a:r>
              <a:rPr lang="en-SG" dirty="0">
                <a:solidFill>
                  <a:srgbClr val="0070C0"/>
                </a:solidFill>
              </a:rPr>
              <a:t>Act</a:t>
            </a:r>
            <a:r>
              <a:rPr lang="en-SG" b="0" dirty="0">
                <a:solidFill>
                  <a:srgbClr val="0070C0"/>
                </a:solidFill>
              </a:rPr>
              <a:t>: </a:t>
            </a:r>
            <a:r>
              <a:rPr lang="en-SG" b="0" dirty="0">
                <a:solidFill>
                  <a:schemeClr val="accent2"/>
                </a:solidFill>
              </a:rPr>
              <a:t>Make choice, observe/bear consequences (scores).</a:t>
            </a:r>
          </a:p>
        </p:txBody>
      </p:sp>
    </p:spTree>
    <p:extLst>
      <p:ext uri="{BB962C8B-B14F-4D97-AF65-F5344CB8AC3E}">
        <p14:creationId xmlns:p14="http://schemas.microsoft.com/office/powerpoint/2010/main" val="184297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568" y="1371600"/>
            <a:ext cx="5029199" cy="3771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41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98722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Cognitive Processes/Functions/Models</a:t>
            </a:r>
            <a:endParaRPr lang="en-SG" cap="al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536809" y="3740017"/>
            <a:ext cx="173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[ Patterns &amp; </a:t>
            </a:r>
            <a:r>
              <a:rPr lang="en-US" sz="1400" dirty="0" err="1">
                <a:solidFill>
                  <a:srgbClr val="7030A0"/>
                </a:solidFill>
              </a:rPr>
              <a:t>Exp</a:t>
            </a:r>
            <a:r>
              <a:rPr lang="en-US" sz="1400" dirty="0">
                <a:solidFill>
                  <a:srgbClr val="7030A0"/>
                </a:solidFill>
              </a:rPr>
              <a:t> ]</a:t>
            </a:r>
            <a:endParaRPr lang="en-GB" sz="1400" dirty="0" err="1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6809" y="4488684"/>
            <a:ext cx="173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[ Percepts ]</a:t>
            </a:r>
            <a:endParaRPr lang="en-GB" sz="1600" dirty="0" err="1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36809" y="3036741"/>
            <a:ext cx="173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[ Representations ]</a:t>
            </a:r>
            <a:endParaRPr lang="en-GB" sz="1400" dirty="0" err="1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36809" y="2333465"/>
            <a:ext cx="173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[ Solutions ]</a:t>
            </a:r>
            <a:endParaRPr lang="en-GB" sz="1600" dirty="0" err="1">
              <a:solidFill>
                <a:srgbClr val="7030A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21074776">
            <a:off x="3447031" y="2393940"/>
            <a:ext cx="687258" cy="442384"/>
          </a:xfrm>
          <a:custGeom>
            <a:avLst/>
            <a:gdLst>
              <a:gd name="connsiteX0" fmla="*/ 442215 w 935375"/>
              <a:gd name="connsiteY0" fmla="*/ 945222 h 945222"/>
              <a:gd name="connsiteX1" fmla="*/ 935375 w 935375"/>
              <a:gd name="connsiteY1" fmla="*/ 0 h 9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375" h="945222">
                <a:moveTo>
                  <a:pt x="442215" y="945222"/>
                </a:moveTo>
                <a:cubicBezTo>
                  <a:pt x="-5567" y="532543"/>
                  <a:pt x="-453349" y="119865"/>
                  <a:pt x="935375" y="0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4" name="Freeform 23"/>
          <p:cNvSpPr/>
          <p:nvPr/>
        </p:nvSpPr>
        <p:spPr>
          <a:xfrm rot="21074776">
            <a:off x="3081446" y="3108801"/>
            <a:ext cx="687258" cy="442384"/>
          </a:xfrm>
          <a:custGeom>
            <a:avLst/>
            <a:gdLst>
              <a:gd name="connsiteX0" fmla="*/ 442215 w 935375"/>
              <a:gd name="connsiteY0" fmla="*/ 945222 h 945222"/>
              <a:gd name="connsiteX1" fmla="*/ 935375 w 935375"/>
              <a:gd name="connsiteY1" fmla="*/ 0 h 9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375" h="945222">
                <a:moveTo>
                  <a:pt x="442215" y="945222"/>
                </a:moveTo>
                <a:cubicBezTo>
                  <a:pt x="-5567" y="532543"/>
                  <a:pt x="-453349" y="119865"/>
                  <a:pt x="935375" y="0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5" name="Freeform 24"/>
          <p:cNvSpPr/>
          <p:nvPr/>
        </p:nvSpPr>
        <p:spPr>
          <a:xfrm rot="21074776">
            <a:off x="2715862" y="3795321"/>
            <a:ext cx="687258" cy="442384"/>
          </a:xfrm>
          <a:custGeom>
            <a:avLst/>
            <a:gdLst>
              <a:gd name="connsiteX0" fmla="*/ 442215 w 935375"/>
              <a:gd name="connsiteY0" fmla="*/ 945222 h 945222"/>
              <a:gd name="connsiteX1" fmla="*/ 935375 w 935375"/>
              <a:gd name="connsiteY1" fmla="*/ 0 h 9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375" h="945222">
                <a:moveTo>
                  <a:pt x="442215" y="945222"/>
                </a:moveTo>
                <a:cubicBezTo>
                  <a:pt x="-5567" y="532543"/>
                  <a:pt x="-453349" y="119865"/>
                  <a:pt x="935375" y="0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0" name="Rounded Rectangle 19"/>
          <p:cNvSpPr/>
          <p:nvPr/>
        </p:nvSpPr>
        <p:spPr>
          <a:xfrm>
            <a:off x="1882325" y="2370694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Reason/Think</a:t>
            </a:r>
            <a:endParaRPr lang="en-GB" sz="1600" dirty="0"/>
          </a:p>
        </p:txBody>
      </p:sp>
      <p:sp>
        <p:nvSpPr>
          <p:cNvPr id="27" name="Rounded Rectangle 26"/>
          <p:cNvSpPr/>
          <p:nvPr/>
        </p:nvSpPr>
        <p:spPr>
          <a:xfrm>
            <a:off x="1518668" y="3070177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Learn</a:t>
            </a:r>
            <a:endParaRPr lang="en-GB" sz="1600" dirty="0"/>
          </a:p>
        </p:txBody>
      </p:sp>
      <p:sp>
        <p:nvSpPr>
          <p:cNvPr id="28" name="Rounded Rectangle 27"/>
          <p:cNvSpPr/>
          <p:nvPr/>
        </p:nvSpPr>
        <p:spPr>
          <a:xfrm>
            <a:off x="1153084" y="3769659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Recognize</a:t>
            </a:r>
            <a:endParaRPr lang="en-GB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352354" y="3718879"/>
            <a:ext cx="109324" cy="24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720587" y="3032492"/>
            <a:ext cx="109324" cy="24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075398" y="2322879"/>
            <a:ext cx="109324" cy="24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2328353" y="1660085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Act</a:t>
            </a:r>
            <a:endParaRPr lang="en-GB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5817663" y="4159844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SG" altLang="zh-CN" sz="1600" dirty="0"/>
              <a:t>Model:</a:t>
            </a:r>
          </a:p>
          <a:p>
            <a:pPr algn="ctr"/>
            <a:r>
              <a:rPr lang="en-SG" altLang="zh-CN" sz="1600" dirty="0"/>
              <a:t>Perceive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625212" y="3663491"/>
            <a:ext cx="194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[ Sensors</a:t>
            </a:r>
            <a:r>
              <a:rPr lang="en-US" altLang="zh-CN" sz="160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]</a:t>
            </a:r>
            <a:endParaRPr lang="en-GB" sz="1600" dirty="0" err="1">
              <a:solidFill>
                <a:srgbClr val="7030A0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rot="10800000" flipV="1">
            <a:off x="4993240" y="4646971"/>
            <a:ext cx="1602539" cy="222686"/>
          </a:xfrm>
          <a:prstGeom prst="bentConnector3">
            <a:avLst>
              <a:gd name="adj1" fmla="val -488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2"/>
            <a:endCxn id="23" idx="0"/>
          </p:cNvCxnSpPr>
          <p:nvPr/>
        </p:nvCxnSpPr>
        <p:spPr>
          <a:xfrm rot="5400000">
            <a:off x="6487593" y="4048676"/>
            <a:ext cx="219355" cy="29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5" idx="3"/>
          </p:cNvCxnSpPr>
          <p:nvPr/>
        </p:nvCxnSpPr>
        <p:spPr>
          <a:xfrm flipH="1" flipV="1">
            <a:off x="3884587" y="1903649"/>
            <a:ext cx="361209" cy="243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50" name="Picture 2" descr="https://i1.wp.com/welcometochina.com.au/wp-content/uploads/2017/01/Chinese.jpg?resize=548%2C279&amp;ssl=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46" y="1945205"/>
            <a:ext cx="1713932" cy="87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1.wp.com/welcometochina.com.au/wp-content/uploads/2017/01/Hong-Kong-Plug.jpg?resize=350%2C263&amp;ssl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329" y="1466226"/>
            <a:ext cx="1808896" cy="135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107879" y="3005996"/>
            <a:ext cx="3088954" cy="614411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SG" sz="1200" dirty="0"/>
              <a:t>Rule based learning:</a:t>
            </a:r>
          </a:p>
          <a:p>
            <a:r>
              <a:rPr lang="en-SG" sz="1200" dirty="0"/>
              <a:t>Mom told me</a:t>
            </a:r>
          </a:p>
          <a:p>
            <a:r>
              <a:rPr lang="en-SG" sz="1200" dirty="0"/>
              <a:t>never to touch !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3895" y="3697808"/>
            <a:ext cx="3088954" cy="63201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SG" sz="1200" dirty="0"/>
              <a:t>Similarity </a:t>
            </a:r>
          </a:p>
          <a:p>
            <a:r>
              <a:rPr lang="en-SG" sz="1200" dirty="0"/>
              <a:t>based </a:t>
            </a:r>
          </a:p>
          <a:p>
            <a:r>
              <a:rPr lang="en-SG" sz="1200" dirty="0"/>
              <a:t>recognition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07878" y="2310637"/>
            <a:ext cx="3428931" cy="63201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SG" sz="1200" dirty="0"/>
              <a:t>Logic based reasoning</a:t>
            </a:r>
          </a:p>
          <a:p>
            <a:r>
              <a:rPr lang="en-SG" sz="1200" dirty="0"/>
              <a:t>(Use/Apply knowledge</a:t>
            </a:r>
          </a:p>
          <a:p>
            <a:r>
              <a:rPr lang="en-SG" sz="1200" dirty="0"/>
              <a:t>in new/SG scenario)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13895" y="1575907"/>
            <a:ext cx="3870603" cy="63201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SG" sz="1200" dirty="0"/>
              <a:t>Act: Avoid touching 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070" y="2972883"/>
            <a:ext cx="87868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 animBg="1"/>
      <p:bldP spid="31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568" y="1371600"/>
            <a:ext cx="5029199" cy="3771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42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98722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Cognitive Processes/Functions/Models</a:t>
            </a:r>
            <a:endParaRPr lang="en-SG" cap="al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536809" y="3740017"/>
            <a:ext cx="173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[ Patterns &amp; </a:t>
            </a:r>
            <a:r>
              <a:rPr lang="en-US" sz="1400" dirty="0" err="1">
                <a:solidFill>
                  <a:srgbClr val="7030A0"/>
                </a:solidFill>
              </a:rPr>
              <a:t>Exp</a:t>
            </a:r>
            <a:r>
              <a:rPr lang="en-US" sz="1400" dirty="0">
                <a:solidFill>
                  <a:srgbClr val="7030A0"/>
                </a:solidFill>
              </a:rPr>
              <a:t> ]</a:t>
            </a:r>
            <a:endParaRPr lang="en-GB" sz="1400" dirty="0" err="1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6809" y="4488684"/>
            <a:ext cx="173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[ Percepts ]</a:t>
            </a:r>
            <a:endParaRPr lang="en-GB" sz="1600" dirty="0" err="1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36809" y="3036741"/>
            <a:ext cx="173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[ Representations ]</a:t>
            </a:r>
            <a:endParaRPr lang="en-GB" sz="1400" dirty="0" err="1">
              <a:solidFill>
                <a:srgbClr val="7030A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36809" y="2333465"/>
            <a:ext cx="173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[ Solutions ]</a:t>
            </a:r>
            <a:endParaRPr lang="en-GB" sz="1600" dirty="0" err="1">
              <a:solidFill>
                <a:srgbClr val="7030A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21074776">
            <a:off x="3447031" y="2393940"/>
            <a:ext cx="687258" cy="442384"/>
          </a:xfrm>
          <a:custGeom>
            <a:avLst/>
            <a:gdLst>
              <a:gd name="connsiteX0" fmla="*/ 442215 w 935375"/>
              <a:gd name="connsiteY0" fmla="*/ 945222 h 945222"/>
              <a:gd name="connsiteX1" fmla="*/ 935375 w 935375"/>
              <a:gd name="connsiteY1" fmla="*/ 0 h 9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375" h="945222">
                <a:moveTo>
                  <a:pt x="442215" y="945222"/>
                </a:moveTo>
                <a:cubicBezTo>
                  <a:pt x="-5567" y="532543"/>
                  <a:pt x="-453349" y="119865"/>
                  <a:pt x="935375" y="0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4" name="Freeform 23"/>
          <p:cNvSpPr/>
          <p:nvPr/>
        </p:nvSpPr>
        <p:spPr>
          <a:xfrm rot="21074776">
            <a:off x="3081446" y="3108801"/>
            <a:ext cx="687258" cy="442384"/>
          </a:xfrm>
          <a:custGeom>
            <a:avLst/>
            <a:gdLst>
              <a:gd name="connsiteX0" fmla="*/ 442215 w 935375"/>
              <a:gd name="connsiteY0" fmla="*/ 945222 h 945222"/>
              <a:gd name="connsiteX1" fmla="*/ 935375 w 935375"/>
              <a:gd name="connsiteY1" fmla="*/ 0 h 9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375" h="945222">
                <a:moveTo>
                  <a:pt x="442215" y="945222"/>
                </a:moveTo>
                <a:cubicBezTo>
                  <a:pt x="-5567" y="532543"/>
                  <a:pt x="-453349" y="119865"/>
                  <a:pt x="935375" y="0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5" name="Freeform 24"/>
          <p:cNvSpPr/>
          <p:nvPr/>
        </p:nvSpPr>
        <p:spPr>
          <a:xfrm rot="21074776">
            <a:off x="2715862" y="3795321"/>
            <a:ext cx="687258" cy="442384"/>
          </a:xfrm>
          <a:custGeom>
            <a:avLst/>
            <a:gdLst>
              <a:gd name="connsiteX0" fmla="*/ 442215 w 935375"/>
              <a:gd name="connsiteY0" fmla="*/ 945222 h 945222"/>
              <a:gd name="connsiteX1" fmla="*/ 935375 w 935375"/>
              <a:gd name="connsiteY1" fmla="*/ 0 h 9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375" h="945222">
                <a:moveTo>
                  <a:pt x="442215" y="945222"/>
                </a:moveTo>
                <a:cubicBezTo>
                  <a:pt x="-5567" y="532543"/>
                  <a:pt x="-453349" y="119865"/>
                  <a:pt x="935375" y="0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0" name="Rounded Rectangle 19"/>
          <p:cNvSpPr/>
          <p:nvPr/>
        </p:nvSpPr>
        <p:spPr>
          <a:xfrm>
            <a:off x="1882325" y="2370694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Reason/Think</a:t>
            </a:r>
            <a:endParaRPr lang="en-GB" sz="1600" dirty="0"/>
          </a:p>
        </p:txBody>
      </p:sp>
      <p:sp>
        <p:nvSpPr>
          <p:cNvPr id="27" name="Rounded Rectangle 26"/>
          <p:cNvSpPr/>
          <p:nvPr/>
        </p:nvSpPr>
        <p:spPr>
          <a:xfrm>
            <a:off x="1518668" y="3070177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Learn</a:t>
            </a:r>
            <a:endParaRPr lang="en-GB" sz="1600" dirty="0"/>
          </a:p>
        </p:txBody>
      </p:sp>
      <p:sp>
        <p:nvSpPr>
          <p:cNvPr id="28" name="Rounded Rectangle 27"/>
          <p:cNvSpPr/>
          <p:nvPr/>
        </p:nvSpPr>
        <p:spPr>
          <a:xfrm>
            <a:off x="1153084" y="3769659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Recognize</a:t>
            </a:r>
            <a:endParaRPr lang="en-GB" sz="16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352354" y="3718879"/>
            <a:ext cx="109324" cy="24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720587" y="3032492"/>
            <a:ext cx="109324" cy="24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075398" y="2322879"/>
            <a:ext cx="109324" cy="24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2328353" y="1660085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Act</a:t>
            </a:r>
            <a:endParaRPr lang="en-GB" sz="1600" dirty="0"/>
          </a:p>
        </p:txBody>
      </p:sp>
      <p:pic>
        <p:nvPicPr>
          <p:cNvPr id="22" name="Picture 2" descr="https://upload.wikimedia.org/wikipedia/commons/1/14/Five_sens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88" y="1572284"/>
            <a:ext cx="1748684" cy="2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5817663" y="4159844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SG" altLang="zh-CN" sz="1600" dirty="0"/>
              <a:t>Model:</a:t>
            </a:r>
          </a:p>
          <a:p>
            <a:pPr algn="ctr"/>
            <a:r>
              <a:rPr lang="en-SG" altLang="zh-CN" sz="1600" dirty="0"/>
              <a:t>Perceive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625212" y="3663491"/>
            <a:ext cx="194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[ Sensors</a:t>
            </a:r>
            <a:r>
              <a:rPr lang="en-US" altLang="zh-CN" sz="160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]</a:t>
            </a:r>
            <a:endParaRPr lang="en-GB" sz="1600" dirty="0" err="1">
              <a:solidFill>
                <a:srgbClr val="7030A0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rot="10800000" flipV="1">
            <a:off x="4993240" y="4646971"/>
            <a:ext cx="1602539" cy="222686"/>
          </a:xfrm>
          <a:prstGeom prst="bentConnector3">
            <a:avLst>
              <a:gd name="adj1" fmla="val -488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2"/>
            <a:endCxn id="23" idx="0"/>
          </p:cNvCxnSpPr>
          <p:nvPr/>
        </p:nvCxnSpPr>
        <p:spPr>
          <a:xfrm rot="5400000">
            <a:off x="6487593" y="4048676"/>
            <a:ext cx="219355" cy="29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07879" y="2993965"/>
            <a:ext cx="3088954" cy="138122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SG" sz="1800" dirty="0"/>
          </a:p>
        </p:txBody>
      </p:sp>
      <p:sp>
        <p:nvSpPr>
          <p:cNvPr id="41" name="Rounded Rectangle 40"/>
          <p:cNvSpPr/>
          <p:nvPr/>
        </p:nvSpPr>
        <p:spPr>
          <a:xfrm>
            <a:off x="107879" y="2301865"/>
            <a:ext cx="3427134" cy="619751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GB" sz="1800" dirty="0"/>
          </a:p>
        </p:txBody>
      </p:sp>
      <p:sp>
        <p:nvSpPr>
          <p:cNvPr id="46" name="Rounded Rectangle 45"/>
          <p:cNvSpPr/>
          <p:nvPr/>
        </p:nvSpPr>
        <p:spPr>
          <a:xfrm>
            <a:off x="107878" y="1527581"/>
            <a:ext cx="3883632" cy="70193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GB" sz="1800" dirty="0"/>
          </a:p>
        </p:txBody>
      </p:sp>
      <p:sp>
        <p:nvSpPr>
          <p:cNvPr id="47" name="Rounded Rectangle 46"/>
          <p:cNvSpPr/>
          <p:nvPr/>
        </p:nvSpPr>
        <p:spPr>
          <a:xfrm>
            <a:off x="5716988" y="4033416"/>
            <a:ext cx="2798363" cy="73226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r"/>
            <a:endParaRPr lang="en-GB" sz="1800" dirty="0"/>
          </a:p>
        </p:txBody>
      </p:sp>
      <p:cxnSp>
        <p:nvCxnSpPr>
          <p:cNvPr id="48" name="Straight Arrow Connector 47"/>
          <p:cNvCxnSpPr>
            <a:endCxn id="45" idx="3"/>
          </p:cNvCxnSpPr>
          <p:nvPr/>
        </p:nvCxnSpPr>
        <p:spPr>
          <a:xfrm flipH="1" flipV="1">
            <a:off x="3884587" y="1903649"/>
            <a:ext cx="361209" cy="243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06" y="2406895"/>
            <a:ext cx="766310" cy="409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94" y="3107834"/>
            <a:ext cx="763127" cy="411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802" y="4192019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936" y="1669646"/>
            <a:ext cx="767372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99" y="3808908"/>
            <a:ext cx="763126" cy="408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644" y="1672155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10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scu.edu/media/institutional-pages/news-amp-events/gradcap760480-760x473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765" y="3966242"/>
            <a:ext cx="892556" cy="5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43</a:t>
            </a:fld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72" y="123972"/>
            <a:ext cx="4992353" cy="4851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4" name="8-Point Star 3"/>
          <p:cNvSpPr/>
          <p:nvPr/>
        </p:nvSpPr>
        <p:spPr>
          <a:xfrm>
            <a:off x="5800342" y="2438802"/>
            <a:ext cx="1171576" cy="771123"/>
          </a:xfrm>
          <a:prstGeom prst="star8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050" dirty="0"/>
              <a:t>Capstone Project</a:t>
            </a:r>
            <a:endParaRPr lang="en-GB" sz="1050" dirty="0"/>
          </a:p>
        </p:txBody>
      </p:sp>
      <p:sp>
        <p:nvSpPr>
          <p:cNvPr id="10" name="8-Point Star 9"/>
          <p:cNvSpPr/>
          <p:nvPr/>
        </p:nvSpPr>
        <p:spPr>
          <a:xfrm>
            <a:off x="5800342" y="1019175"/>
            <a:ext cx="1171576" cy="771123"/>
          </a:xfrm>
          <a:prstGeom prst="star8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050" b="1" dirty="0"/>
              <a:t>4 </a:t>
            </a:r>
            <a:r>
              <a:rPr lang="en-SG" sz="1050" dirty="0"/>
              <a:t>Certificates Courses</a:t>
            </a:r>
            <a:endParaRPr lang="en-GB" sz="1050" dirty="0"/>
          </a:p>
        </p:txBody>
      </p:sp>
      <p:sp>
        <p:nvSpPr>
          <p:cNvPr id="11" name="8-Point Star 10"/>
          <p:cNvSpPr/>
          <p:nvPr/>
        </p:nvSpPr>
        <p:spPr>
          <a:xfrm>
            <a:off x="5800342" y="3858430"/>
            <a:ext cx="1171576" cy="771123"/>
          </a:xfrm>
          <a:prstGeom prst="star8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1050" dirty="0" err="1"/>
              <a:t>MTech</a:t>
            </a:r>
            <a:r>
              <a:rPr lang="en-SG" sz="1050" dirty="0"/>
              <a:t> Degree</a:t>
            </a:r>
            <a:endParaRPr lang="en-GB" sz="1050" dirty="0"/>
          </a:p>
        </p:txBody>
      </p:sp>
      <p:sp>
        <p:nvSpPr>
          <p:cNvPr id="8" name="Plus 7"/>
          <p:cNvSpPr/>
          <p:nvPr/>
        </p:nvSpPr>
        <p:spPr>
          <a:xfrm>
            <a:off x="6156662" y="1871839"/>
            <a:ext cx="456437" cy="446912"/>
          </a:xfrm>
          <a:prstGeom prst="mathPl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2" name="Equal 11"/>
          <p:cNvSpPr/>
          <p:nvPr/>
        </p:nvSpPr>
        <p:spPr>
          <a:xfrm>
            <a:off x="6156662" y="3291466"/>
            <a:ext cx="456437" cy="446912"/>
          </a:xfrm>
          <a:prstGeom prst="mathEqual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3"/>
          </p:nvPr>
        </p:nvSpPr>
        <p:spPr>
          <a:xfrm>
            <a:off x="7221474" y="1019175"/>
            <a:ext cx="1776222" cy="29470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SG" dirty="0">
                <a:solidFill>
                  <a:schemeClr val="accent2"/>
                </a:solidFill>
              </a:rPr>
              <a:t>Flexible pathways to NUS master degree in </a:t>
            </a:r>
            <a:r>
              <a:rPr lang="en-S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Intelligent Systems (AI) </a:t>
            </a:r>
            <a:r>
              <a:rPr lang="en-SG" dirty="0">
                <a:solidFill>
                  <a:schemeClr val="accent2"/>
                </a:solidFill>
              </a:rPr>
              <a:t>:</a:t>
            </a:r>
          </a:p>
          <a:p>
            <a:r>
              <a:rPr lang="en-SG" dirty="0">
                <a:solidFill>
                  <a:schemeClr val="accent2"/>
                </a:solidFill>
              </a:rPr>
              <a:t>Stackable (up to 7 years)</a:t>
            </a:r>
          </a:p>
          <a:p>
            <a:r>
              <a:rPr lang="en-SG" dirty="0">
                <a:solidFill>
                  <a:schemeClr val="accent2"/>
                </a:solidFill>
              </a:rPr>
              <a:t>Thru-Train (full-timer 1 or part-timer 2 years)</a:t>
            </a:r>
            <a:endParaRPr lang="en-SG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9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8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44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300" dirty="0"/>
              <a:t>From 	Human Learning</a:t>
            </a:r>
          </a:p>
          <a:p>
            <a:pPr>
              <a:lnSpc>
                <a:spcPct val="120000"/>
              </a:lnSpc>
            </a:pPr>
            <a:r>
              <a:rPr lang="en-SG" sz="3300" dirty="0">
                <a:sym typeface="Wingdings" panose="05000000000000000000" pitchFamily="2" charset="2"/>
              </a:rPr>
              <a:t>To		Machine Learning</a:t>
            </a:r>
            <a:endParaRPr lang="en-SG" sz="33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72BB16-7281-2541-85CB-BF69CA464F8A}"/>
              </a:ext>
            </a:extLst>
          </p:cNvPr>
          <p:cNvSpPr/>
          <p:nvPr/>
        </p:nvSpPr>
        <p:spPr>
          <a:xfrm>
            <a:off x="7027928" y="2815313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Learn</a:t>
            </a:r>
            <a:endParaRPr lang="en-GB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DB3EFF-06F9-DC4A-84DB-F117A4C4B8A4}"/>
              </a:ext>
            </a:extLst>
          </p:cNvPr>
          <p:cNvSpPr/>
          <p:nvPr/>
        </p:nvSpPr>
        <p:spPr>
          <a:xfrm>
            <a:off x="7027929" y="2328187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Recognize</a:t>
            </a:r>
            <a:endParaRPr lang="en-GB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36" y="3836648"/>
            <a:ext cx="766310" cy="409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35" y="4327634"/>
            <a:ext cx="763127" cy="411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066" y="3838112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75" y="4328695"/>
            <a:ext cx="767372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450" y="3840236"/>
            <a:ext cx="763126" cy="408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450" y="4328695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962650" y="4284323"/>
            <a:ext cx="885250" cy="4909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6" name="Rectangle 15"/>
          <p:cNvSpPr/>
          <p:nvPr/>
        </p:nvSpPr>
        <p:spPr>
          <a:xfrm>
            <a:off x="7756265" y="3786474"/>
            <a:ext cx="885250" cy="4909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15899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047" y="971176"/>
            <a:ext cx="1130288" cy="3798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50" y="971178"/>
            <a:ext cx="1130288" cy="3798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45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98722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Human Learning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r>
              <a:rPr lang="en-SG" dirty="0"/>
              <a:t> Machine Learning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5362575" cy="3983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SG" sz="3000" dirty="0">
                <a:solidFill>
                  <a:schemeClr val="accent2"/>
                </a:solidFill>
              </a:rPr>
              <a:t>Practical Language Processing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Text Analytics</a:t>
            </a:r>
            <a:r>
              <a:rPr lang="en-SG" b="0" dirty="0">
                <a:solidFill>
                  <a:schemeClr val="accent2"/>
                </a:solidFill>
              </a:rPr>
              <a:t> (3 days)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New Media and Sentiment Mining</a:t>
            </a:r>
            <a:r>
              <a:rPr lang="en-SG" b="0" dirty="0">
                <a:solidFill>
                  <a:schemeClr val="accent2"/>
                </a:solidFill>
              </a:rPr>
              <a:t> (4 days)</a:t>
            </a:r>
            <a:endParaRPr lang="en-SG" sz="3000" b="0" dirty="0">
              <a:solidFill>
                <a:schemeClr val="accent2"/>
              </a:solidFill>
            </a:endParaRP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Text Processing using Machine Learning</a:t>
            </a:r>
            <a:r>
              <a:rPr lang="en-SG" b="0" dirty="0">
                <a:solidFill>
                  <a:schemeClr val="accent2"/>
                </a:solidFill>
              </a:rPr>
              <a:t> (5 days)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Conversational User Interfaces</a:t>
            </a:r>
            <a:r>
              <a:rPr lang="en-SG" b="0" dirty="0">
                <a:solidFill>
                  <a:schemeClr val="accent2"/>
                </a:solidFill>
              </a:rPr>
              <a:t> (4 days)</a:t>
            </a:r>
          </a:p>
          <a:p>
            <a:pPr marL="0" indent="0">
              <a:buNone/>
            </a:pPr>
            <a:r>
              <a:rPr lang="en-SG" sz="3000" dirty="0">
                <a:solidFill>
                  <a:schemeClr val="accent2"/>
                </a:solidFill>
              </a:rPr>
              <a:t>Pattern Recognition Systems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Problem Solving using Pattern Recognition</a:t>
            </a:r>
            <a:r>
              <a:rPr lang="en-SG" b="0" dirty="0">
                <a:solidFill>
                  <a:schemeClr val="accent2"/>
                </a:solidFill>
              </a:rPr>
              <a:t> (5 days)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Intelligent Sensing and Sense Making</a:t>
            </a:r>
            <a:r>
              <a:rPr lang="en-SG" b="0" dirty="0">
                <a:solidFill>
                  <a:schemeClr val="accent2"/>
                </a:solidFill>
              </a:rPr>
              <a:t> (4 days)</a:t>
            </a:r>
            <a:endParaRPr lang="en-SG" sz="3000" b="0" dirty="0">
              <a:solidFill>
                <a:schemeClr val="accent2"/>
              </a:solidFill>
            </a:endParaRP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Pattern Recognition and Machine Learning Systems</a:t>
            </a:r>
            <a:r>
              <a:rPr lang="en-SG" b="0" dirty="0">
                <a:solidFill>
                  <a:schemeClr val="accent2"/>
                </a:solidFill>
              </a:rPr>
              <a:t> (5 days)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3D14A-F009-104A-8212-8D6077F25B58}"/>
              </a:ext>
            </a:extLst>
          </p:cNvPr>
          <p:cNvSpPr/>
          <p:nvPr/>
        </p:nvSpPr>
        <p:spPr>
          <a:xfrm>
            <a:off x="628651" y="4914245"/>
            <a:ext cx="770429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https://www.iss.nus.edu.sg/stackable-certificate-programmes/Intelligent-systems</a:t>
            </a:r>
          </a:p>
        </p:txBody>
      </p:sp>
    </p:spTree>
    <p:extLst>
      <p:ext uri="{BB962C8B-B14F-4D97-AF65-F5344CB8AC3E}">
        <p14:creationId xmlns:p14="http://schemas.microsoft.com/office/powerpoint/2010/main" val="29314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46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300" dirty="0"/>
              <a:t>From 	Human Reasoning</a:t>
            </a:r>
          </a:p>
          <a:p>
            <a:pPr>
              <a:lnSpc>
                <a:spcPct val="120000"/>
              </a:lnSpc>
            </a:pPr>
            <a:r>
              <a:rPr lang="en-SG" sz="3300" dirty="0">
                <a:sym typeface="Wingdings" panose="05000000000000000000" pitchFamily="2" charset="2"/>
              </a:rPr>
              <a:t>To		Machine Reasoning</a:t>
            </a:r>
            <a:endParaRPr lang="en-SG" sz="3300" dirty="0"/>
          </a:p>
        </p:txBody>
      </p:sp>
      <p:sp>
        <p:nvSpPr>
          <p:cNvPr id="9" name="Rounded Rectangle 8"/>
          <p:cNvSpPr/>
          <p:nvPr/>
        </p:nvSpPr>
        <p:spPr>
          <a:xfrm>
            <a:off x="7027929" y="2545067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Reason/Think</a:t>
            </a:r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36" y="3836648"/>
            <a:ext cx="766310" cy="409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35" y="4327634"/>
            <a:ext cx="763127" cy="411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066" y="3838112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75" y="4328695"/>
            <a:ext cx="767372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450" y="3840236"/>
            <a:ext cx="763126" cy="408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450" y="4328695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5962650" y="3789023"/>
            <a:ext cx="885250" cy="4909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46240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47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98722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Human Reasoning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r>
              <a:rPr lang="en-SG" dirty="0"/>
              <a:t> Machine Reasoning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3000" dirty="0">
                <a:solidFill>
                  <a:schemeClr val="accent2"/>
                </a:solidFill>
              </a:rPr>
              <a:t>Intelligent Reasoning Systems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Machine Reasoning</a:t>
            </a:r>
            <a:r>
              <a:rPr lang="en-SG" b="0" dirty="0">
                <a:solidFill>
                  <a:schemeClr val="accent2"/>
                </a:solidFill>
              </a:rPr>
              <a:t> (4 days)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Reasoning Systems</a:t>
            </a:r>
            <a:r>
              <a:rPr lang="en-SG" b="0" dirty="0">
                <a:solidFill>
                  <a:schemeClr val="accent2"/>
                </a:solidFill>
              </a:rPr>
              <a:t> (5 days)</a:t>
            </a:r>
            <a:endParaRPr lang="en-SG" sz="3000" b="0" dirty="0">
              <a:solidFill>
                <a:schemeClr val="accent2"/>
              </a:solidFill>
            </a:endParaRP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Cognitive Systems</a:t>
            </a:r>
            <a:r>
              <a:rPr lang="en-SG" b="0" dirty="0">
                <a:solidFill>
                  <a:schemeClr val="accent2"/>
                </a:solidFill>
              </a:rPr>
              <a:t> (3 days)</a:t>
            </a:r>
          </a:p>
          <a:p>
            <a:pPr marL="428625" indent="-428625"/>
            <a:endParaRPr lang="en-SG" b="0" dirty="0">
              <a:solidFill>
                <a:schemeClr val="accent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048" y="971179"/>
            <a:ext cx="1123142" cy="3798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A3D14A-F009-104A-8212-8D6077F25B58}"/>
              </a:ext>
            </a:extLst>
          </p:cNvPr>
          <p:cNvSpPr/>
          <p:nvPr/>
        </p:nvSpPr>
        <p:spPr>
          <a:xfrm>
            <a:off x="628651" y="4914245"/>
            <a:ext cx="770429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https://www.iss.nus.edu.sg/stackable-certificate-programmes/Intelligent-systems</a:t>
            </a:r>
          </a:p>
        </p:txBody>
      </p:sp>
    </p:spTree>
    <p:extLst>
      <p:ext uri="{BB962C8B-B14F-4D97-AF65-F5344CB8AC3E}">
        <p14:creationId xmlns:p14="http://schemas.microsoft.com/office/powerpoint/2010/main" val="29813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48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300" dirty="0"/>
              <a:t>From 	Human Perception</a:t>
            </a:r>
          </a:p>
          <a:p>
            <a:pPr>
              <a:lnSpc>
                <a:spcPct val="120000"/>
              </a:lnSpc>
            </a:pPr>
            <a:r>
              <a:rPr lang="en-SG" sz="3300" dirty="0">
                <a:sym typeface="Wingdings" panose="05000000000000000000" pitchFamily="2" charset="2"/>
              </a:rPr>
              <a:t>To		Machine </a:t>
            </a:r>
            <a:r>
              <a:rPr lang="en-SG" sz="3300" dirty="0"/>
              <a:t>Perception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27929" y="2545067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SG" altLang="zh-CN" sz="1600" dirty="0"/>
              <a:t>Model:</a:t>
            </a:r>
          </a:p>
          <a:p>
            <a:pPr algn="ctr"/>
            <a:r>
              <a:rPr lang="en-SG" altLang="zh-CN" sz="1600" dirty="0"/>
              <a:t>Perceive</a:t>
            </a:r>
            <a:endParaRPr lang="en-GB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36" y="3836648"/>
            <a:ext cx="766310" cy="409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35" y="4327634"/>
            <a:ext cx="763127" cy="411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066" y="3838112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75" y="4328695"/>
            <a:ext cx="767372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450" y="3840236"/>
            <a:ext cx="763126" cy="408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450" y="4328695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6858000" y="3789023"/>
            <a:ext cx="885250" cy="4909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179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22" y="971177"/>
            <a:ext cx="1121569" cy="3798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49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98722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Human Perception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r>
              <a:rPr lang="en-SG" dirty="0"/>
              <a:t> Machine Perception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6659655" cy="39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3000" dirty="0">
                <a:solidFill>
                  <a:schemeClr val="accent2"/>
                </a:solidFill>
              </a:rPr>
              <a:t>Intelligent Sensing Systems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Vision Systems </a:t>
            </a:r>
            <a:r>
              <a:rPr lang="en-SG" b="0" dirty="0">
                <a:solidFill>
                  <a:schemeClr val="accent2"/>
                </a:solidFill>
              </a:rPr>
              <a:t>(5 days)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Spatial Reasoning from Sensor Data</a:t>
            </a:r>
            <a:r>
              <a:rPr lang="en-SG" b="0" dirty="0">
                <a:solidFill>
                  <a:schemeClr val="accent2"/>
                </a:solidFill>
              </a:rPr>
              <a:t> (3 days)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Real Time Audio-Visual Sensing &amp; Sense Making </a:t>
            </a:r>
            <a:r>
              <a:rPr lang="en-SG" b="0" dirty="0">
                <a:solidFill>
                  <a:schemeClr val="accent2"/>
                </a:solidFill>
              </a:rPr>
              <a:t>(4 days)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3D14A-F009-104A-8212-8D6077F25B58}"/>
              </a:ext>
            </a:extLst>
          </p:cNvPr>
          <p:cNvSpPr/>
          <p:nvPr/>
        </p:nvSpPr>
        <p:spPr>
          <a:xfrm>
            <a:off x="628651" y="4914245"/>
            <a:ext cx="770429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https://www.iss.nus.edu.sg/stackable-certificate-programmes/Intelligent-systems</a:t>
            </a:r>
          </a:p>
        </p:txBody>
      </p:sp>
    </p:spTree>
    <p:extLst>
      <p:ext uri="{BB962C8B-B14F-4D97-AF65-F5344CB8AC3E}">
        <p14:creationId xmlns:p14="http://schemas.microsoft.com/office/powerpoint/2010/main" val="7099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42F4D2-2A45-E647-A63C-0921D1D9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6868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</a:t>
            </a:fld>
            <a:endParaRPr lang="en-SG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457950" y="886657"/>
            <a:ext cx="2686050" cy="39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500" b="0" dirty="0"/>
              <a:t>To achieve </a:t>
            </a:r>
            <a:r>
              <a:rPr lang="en-SG" sz="1500" i="1" dirty="0"/>
              <a:t>goal</a:t>
            </a:r>
            <a:r>
              <a:rPr lang="en-SG" sz="1500" b="0" dirty="0"/>
              <a:t> in school </a:t>
            </a:r>
            <a:r>
              <a:rPr lang="en-SG" sz="1500" i="1" dirty="0"/>
              <a:t>environment</a:t>
            </a:r>
            <a:r>
              <a:rPr lang="en-SG" sz="1500" b="0" dirty="0"/>
              <a:t>…</a:t>
            </a:r>
          </a:p>
          <a:p>
            <a:pPr marL="0" indent="0">
              <a:buNone/>
            </a:pPr>
            <a:endParaRPr lang="en-SG" sz="1500" b="0" dirty="0"/>
          </a:p>
          <a:p>
            <a:pPr marL="0" indent="0">
              <a:buNone/>
            </a:pPr>
            <a:r>
              <a:rPr lang="en-SG" sz="1500" b="0" dirty="0"/>
              <a:t>Different agents’ </a:t>
            </a:r>
            <a:r>
              <a:rPr lang="en-SG" sz="1500" i="1" dirty="0"/>
              <a:t>ability</a:t>
            </a:r>
            <a:r>
              <a:rPr lang="en-SG" sz="1500" b="0" dirty="0"/>
              <a:t> indicated by:</a:t>
            </a:r>
          </a:p>
          <a:p>
            <a:r>
              <a:rPr lang="en-SG" sz="1500" b="0" dirty="0"/>
              <a:t>more/less effort spent?</a:t>
            </a:r>
          </a:p>
          <a:p>
            <a:r>
              <a:rPr lang="en-SG" sz="1500" b="0" dirty="0"/>
              <a:t>higher/lower exam score?</a:t>
            </a:r>
          </a:p>
          <a:p>
            <a:pPr marL="0" indent="0">
              <a:buNone/>
            </a:pPr>
            <a:endParaRPr lang="en-SG" sz="1500" b="0" dirty="0"/>
          </a:p>
        </p:txBody>
      </p:sp>
      <p:sp>
        <p:nvSpPr>
          <p:cNvPr id="7" name="Rounded Rectangle 6"/>
          <p:cNvSpPr/>
          <p:nvPr/>
        </p:nvSpPr>
        <p:spPr>
          <a:xfrm>
            <a:off x="1312311" y="76201"/>
            <a:ext cx="4970726" cy="58881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SG" sz="1200" dirty="0"/>
          </a:p>
        </p:txBody>
      </p:sp>
      <p:cxnSp>
        <p:nvCxnSpPr>
          <p:cNvPr id="4" name="Curved Connector 3"/>
          <p:cNvCxnSpPr>
            <a:stCxn id="6" idx="0"/>
            <a:endCxn id="7" idx="3"/>
          </p:cNvCxnSpPr>
          <p:nvPr/>
        </p:nvCxnSpPr>
        <p:spPr>
          <a:xfrm rot="16200000" flipV="1">
            <a:off x="6783982" y="-130337"/>
            <a:ext cx="516047" cy="1517939"/>
          </a:xfrm>
          <a:prstGeom prst="curvedConnector2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6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50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300" dirty="0"/>
              <a:t>From 	Human Action</a:t>
            </a:r>
          </a:p>
          <a:p>
            <a:pPr>
              <a:lnSpc>
                <a:spcPct val="120000"/>
              </a:lnSpc>
            </a:pPr>
            <a:r>
              <a:rPr lang="en-SG" sz="3300" dirty="0">
                <a:sym typeface="Wingdings" panose="05000000000000000000" pitchFamily="2" charset="2"/>
              </a:rPr>
              <a:t>To		Machine </a:t>
            </a:r>
            <a:r>
              <a:rPr lang="en-SG" sz="3300" dirty="0"/>
              <a:t>Action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27929" y="2545067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Act</a:t>
            </a:r>
            <a:endParaRPr lang="en-GB" sz="1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36" y="3836648"/>
            <a:ext cx="766310" cy="409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435" y="4327634"/>
            <a:ext cx="763127" cy="411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066" y="3838112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75" y="4328695"/>
            <a:ext cx="767372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450" y="3840236"/>
            <a:ext cx="763126" cy="408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450" y="4328695"/>
            <a:ext cx="758881" cy="410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6867525" y="4284323"/>
            <a:ext cx="885250" cy="4909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9" name="Rectangle 28"/>
          <p:cNvSpPr/>
          <p:nvPr/>
        </p:nvSpPr>
        <p:spPr>
          <a:xfrm>
            <a:off x="7753350" y="4284323"/>
            <a:ext cx="885250" cy="49098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72209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14" y="971177"/>
            <a:ext cx="1132976" cy="3798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495" y="971178"/>
            <a:ext cx="1123142" cy="3798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51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98722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SG" dirty="0"/>
              <a:t>Human Action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r>
              <a:rPr lang="en-SG" dirty="0"/>
              <a:t> Machine Action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5370845" cy="398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SG" sz="3000" dirty="0">
                <a:solidFill>
                  <a:schemeClr val="accent2"/>
                </a:solidFill>
              </a:rPr>
              <a:t>Intelligent Robotic Systems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Robotic Systems</a:t>
            </a:r>
            <a:r>
              <a:rPr lang="en-SG" b="0" dirty="0">
                <a:solidFill>
                  <a:schemeClr val="accent2"/>
                </a:solidFill>
              </a:rPr>
              <a:t> (5 days)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Autonomous Robots &amp; Vehicles</a:t>
            </a:r>
            <a:r>
              <a:rPr lang="en-SG" b="0" dirty="0">
                <a:solidFill>
                  <a:schemeClr val="accent2"/>
                </a:solidFill>
              </a:rPr>
              <a:t> (5 days)</a:t>
            </a:r>
            <a:endParaRPr lang="en-SG" sz="3000" b="0" dirty="0">
              <a:solidFill>
                <a:schemeClr val="accent2"/>
              </a:solidFill>
            </a:endParaRP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Human-Robot System Engineering</a:t>
            </a:r>
            <a:r>
              <a:rPr lang="en-SG" b="0" dirty="0">
                <a:solidFill>
                  <a:schemeClr val="accent2"/>
                </a:solidFill>
              </a:rPr>
              <a:t> (4 days)</a:t>
            </a:r>
          </a:p>
          <a:p>
            <a:pPr marL="0" indent="0">
              <a:buNone/>
            </a:pPr>
            <a:r>
              <a:rPr lang="en-SG" sz="3000" dirty="0">
                <a:solidFill>
                  <a:schemeClr val="accent2"/>
                </a:solidFill>
              </a:rPr>
              <a:t>Intelligent Software Agents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Intelligent Process Automation</a:t>
            </a:r>
            <a:r>
              <a:rPr lang="en-SG" b="0" dirty="0">
                <a:solidFill>
                  <a:schemeClr val="accent2"/>
                </a:solidFill>
              </a:rPr>
              <a:t> (3 days)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Software Robots - Best Practices</a:t>
            </a:r>
            <a:r>
              <a:rPr lang="en-SG" b="0" dirty="0">
                <a:solidFill>
                  <a:schemeClr val="accent2"/>
                </a:solidFill>
              </a:rPr>
              <a:t> (2 days)</a:t>
            </a:r>
            <a:endParaRPr lang="en-SG" sz="3000" b="0" dirty="0">
              <a:solidFill>
                <a:schemeClr val="accent2"/>
              </a:solidFill>
            </a:endParaRP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RPA and IPA - Strategy and Management</a:t>
            </a:r>
            <a:r>
              <a:rPr lang="en-SG" b="0" dirty="0">
                <a:solidFill>
                  <a:schemeClr val="accent2"/>
                </a:solidFill>
              </a:rPr>
              <a:t> (2 days)</a:t>
            </a:r>
          </a:p>
          <a:p>
            <a:pPr marL="428625" indent="-428625"/>
            <a:r>
              <a:rPr lang="en-SG" sz="3000" b="0" dirty="0">
                <a:solidFill>
                  <a:schemeClr val="accent2"/>
                </a:solidFill>
              </a:rPr>
              <a:t>Self-Learning Systems</a:t>
            </a:r>
            <a:r>
              <a:rPr lang="en-SG" b="0" dirty="0">
                <a:solidFill>
                  <a:schemeClr val="accent2"/>
                </a:solidFill>
              </a:rPr>
              <a:t> (4 days)</a:t>
            </a:r>
            <a:endParaRPr lang="en-SG" sz="3000" b="0" dirty="0">
              <a:solidFill>
                <a:schemeClr val="accent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3D14A-F009-104A-8212-8D6077F25B58}"/>
              </a:ext>
            </a:extLst>
          </p:cNvPr>
          <p:cNvSpPr/>
          <p:nvPr/>
        </p:nvSpPr>
        <p:spPr>
          <a:xfrm>
            <a:off x="628651" y="4914245"/>
            <a:ext cx="770429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https://www.iss.nus.edu.sg/stackable-certificate-programmes/Intelligent-systems</a:t>
            </a:r>
          </a:p>
        </p:txBody>
      </p:sp>
    </p:spTree>
    <p:extLst>
      <p:ext uri="{BB962C8B-B14F-4D97-AF65-F5344CB8AC3E}">
        <p14:creationId xmlns:p14="http://schemas.microsoft.com/office/powerpoint/2010/main" val="148322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52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300" dirty="0"/>
              <a:t>What’s a “model”?</a:t>
            </a:r>
            <a:endParaRPr lang="en-US" sz="3075" cap="all" dirty="0"/>
          </a:p>
        </p:txBody>
      </p:sp>
    </p:spTree>
    <p:extLst>
      <p:ext uri="{BB962C8B-B14F-4D97-AF65-F5344CB8AC3E}">
        <p14:creationId xmlns:p14="http://schemas.microsoft.com/office/powerpoint/2010/main" val="8512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68" y="1371600"/>
            <a:ext cx="5029199" cy="3771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SG" sz="750" dirty="0"/>
              <a:t>© National University of Singapore. All Rights Reserved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53</a:t>
            </a:fld>
            <a:endParaRPr lang="en-SG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8477" y="2308544"/>
            <a:ext cx="7411601" cy="96017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rgbClr val="173F7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SG" sz="3300" dirty="0"/>
              <a:t>What’s a “model”?</a:t>
            </a:r>
          </a:p>
          <a:p>
            <a:pPr>
              <a:lnSpc>
                <a:spcPct val="120000"/>
              </a:lnSpc>
            </a:pPr>
            <a:endParaRPr lang="en-SG" sz="3300" dirty="0"/>
          </a:p>
          <a:p>
            <a:pPr>
              <a:lnSpc>
                <a:spcPct val="120000"/>
              </a:lnSpc>
            </a:pPr>
            <a:endParaRPr lang="en-SG" sz="3300" cap="all" dirty="0"/>
          </a:p>
          <a:p>
            <a:pPr>
              <a:lnSpc>
                <a:spcPct val="120000"/>
              </a:lnSpc>
            </a:pPr>
            <a:endParaRPr lang="en-SG" sz="3300" cap="all" dirty="0"/>
          </a:p>
          <a:p>
            <a:pPr>
              <a:lnSpc>
                <a:spcPct val="120000"/>
              </a:lnSpc>
            </a:pPr>
            <a:endParaRPr lang="en-SG" sz="3300" cap="all" dirty="0"/>
          </a:p>
          <a:p>
            <a:pPr>
              <a:lnSpc>
                <a:spcPct val="120000"/>
              </a:lnSpc>
            </a:pPr>
            <a:endParaRPr lang="en-SG" sz="3300" cap="all" dirty="0"/>
          </a:p>
        </p:txBody>
      </p:sp>
      <p:sp>
        <p:nvSpPr>
          <p:cNvPr id="8" name="TextBox 7"/>
          <p:cNvSpPr txBox="1"/>
          <p:nvPr/>
        </p:nvSpPr>
        <p:spPr>
          <a:xfrm>
            <a:off x="3536809" y="3740017"/>
            <a:ext cx="173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[ Patterns &amp; </a:t>
            </a:r>
            <a:r>
              <a:rPr lang="en-US" sz="1400" dirty="0" err="1">
                <a:solidFill>
                  <a:srgbClr val="7030A0"/>
                </a:solidFill>
              </a:rPr>
              <a:t>Exp</a:t>
            </a:r>
            <a:r>
              <a:rPr lang="en-US" sz="1400" dirty="0">
                <a:solidFill>
                  <a:srgbClr val="7030A0"/>
                </a:solidFill>
              </a:rPr>
              <a:t> ]</a:t>
            </a:r>
            <a:endParaRPr lang="en-GB" sz="1400" dirty="0" err="1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6809" y="4488684"/>
            <a:ext cx="1733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[ Percepts ]</a:t>
            </a:r>
            <a:endParaRPr lang="en-GB" sz="1600" dirty="0" err="1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6809" y="3036741"/>
            <a:ext cx="1972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[ Representations ]</a:t>
            </a:r>
            <a:endParaRPr lang="en-GB" sz="1600" dirty="0" err="1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6809" y="2333465"/>
            <a:ext cx="1733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[ Solutions ]</a:t>
            </a:r>
            <a:endParaRPr lang="en-GB" sz="1400" dirty="0" err="1">
              <a:solidFill>
                <a:srgbClr val="7030A0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21074776">
            <a:off x="3447031" y="2393940"/>
            <a:ext cx="687258" cy="442384"/>
          </a:xfrm>
          <a:custGeom>
            <a:avLst/>
            <a:gdLst>
              <a:gd name="connsiteX0" fmla="*/ 442215 w 935375"/>
              <a:gd name="connsiteY0" fmla="*/ 945222 h 945222"/>
              <a:gd name="connsiteX1" fmla="*/ 935375 w 935375"/>
              <a:gd name="connsiteY1" fmla="*/ 0 h 9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375" h="945222">
                <a:moveTo>
                  <a:pt x="442215" y="945222"/>
                </a:moveTo>
                <a:cubicBezTo>
                  <a:pt x="-5567" y="532543"/>
                  <a:pt x="-453349" y="119865"/>
                  <a:pt x="935375" y="0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3" name="Freeform 12"/>
          <p:cNvSpPr/>
          <p:nvPr/>
        </p:nvSpPr>
        <p:spPr>
          <a:xfrm rot="21074776">
            <a:off x="3081446" y="3108801"/>
            <a:ext cx="687258" cy="442384"/>
          </a:xfrm>
          <a:custGeom>
            <a:avLst/>
            <a:gdLst>
              <a:gd name="connsiteX0" fmla="*/ 442215 w 935375"/>
              <a:gd name="connsiteY0" fmla="*/ 945222 h 945222"/>
              <a:gd name="connsiteX1" fmla="*/ 935375 w 935375"/>
              <a:gd name="connsiteY1" fmla="*/ 0 h 9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375" h="945222">
                <a:moveTo>
                  <a:pt x="442215" y="945222"/>
                </a:moveTo>
                <a:cubicBezTo>
                  <a:pt x="-5567" y="532543"/>
                  <a:pt x="-453349" y="119865"/>
                  <a:pt x="935375" y="0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4" name="Freeform 13"/>
          <p:cNvSpPr/>
          <p:nvPr/>
        </p:nvSpPr>
        <p:spPr>
          <a:xfrm rot="21074776">
            <a:off x="2715862" y="3795321"/>
            <a:ext cx="687258" cy="442384"/>
          </a:xfrm>
          <a:custGeom>
            <a:avLst/>
            <a:gdLst>
              <a:gd name="connsiteX0" fmla="*/ 442215 w 935375"/>
              <a:gd name="connsiteY0" fmla="*/ 945222 h 945222"/>
              <a:gd name="connsiteX1" fmla="*/ 935375 w 935375"/>
              <a:gd name="connsiteY1" fmla="*/ 0 h 94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375" h="945222">
                <a:moveTo>
                  <a:pt x="442215" y="945222"/>
                </a:moveTo>
                <a:cubicBezTo>
                  <a:pt x="-5567" y="532543"/>
                  <a:pt x="-453349" y="119865"/>
                  <a:pt x="935375" y="0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5" name="Rounded Rectangle 14"/>
          <p:cNvSpPr/>
          <p:nvPr/>
        </p:nvSpPr>
        <p:spPr>
          <a:xfrm>
            <a:off x="1882325" y="2370694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Model: </a:t>
            </a:r>
          </a:p>
          <a:p>
            <a:pPr algn="ctr"/>
            <a:r>
              <a:rPr lang="en-US" sz="1400" dirty="0"/>
              <a:t>Reason/Think </a:t>
            </a:r>
            <a:endParaRPr lang="en-GB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1518668" y="3070177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 smtClean="0"/>
              <a:t>Learn</a:t>
            </a:r>
            <a:endParaRPr lang="en-GB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1153084" y="3769659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Recognize </a:t>
            </a:r>
            <a:endParaRPr lang="en-GB" sz="16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52354" y="3718879"/>
            <a:ext cx="109324" cy="24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20587" y="3032492"/>
            <a:ext cx="109324" cy="24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075398" y="2322879"/>
            <a:ext cx="109324" cy="248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328353" y="1660085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/>
              <a:t>Model: </a:t>
            </a:r>
          </a:p>
          <a:p>
            <a:pPr algn="ctr"/>
            <a:r>
              <a:rPr lang="en-US" sz="1600" dirty="0"/>
              <a:t>Act </a:t>
            </a:r>
            <a:endParaRPr lang="en-GB" sz="1600" dirty="0"/>
          </a:p>
        </p:txBody>
      </p:sp>
      <p:pic>
        <p:nvPicPr>
          <p:cNvPr id="22" name="Picture 2" descr="https://upload.wikimedia.org/wikipedia/commons/1/14/Five_sens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988" y="1572284"/>
            <a:ext cx="1748684" cy="206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5817663" y="4159844"/>
            <a:ext cx="1556234" cy="487127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SG" altLang="zh-CN" sz="1600" dirty="0"/>
              <a:t>Model:</a:t>
            </a:r>
          </a:p>
          <a:p>
            <a:pPr algn="ctr"/>
            <a:r>
              <a:rPr lang="en-SG" altLang="zh-CN" sz="1600" dirty="0"/>
              <a:t>Perceive </a:t>
            </a:r>
            <a:endParaRPr lang="en-GB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5625212" y="3663491"/>
            <a:ext cx="1947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[ Sensors </a:t>
            </a:r>
            <a:r>
              <a:rPr lang="en-US" sz="1400" dirty="0" smtClean="0">
                <a:solidFill>
                  <a:srgbClr val="7030A0"/>
                </a:solidFill>
              </a:rPr>
              <a:t>]</a:t>
            </a:r>
            <a:endParaRPr lang="en-GB" sz="1400" dirty="0" err="1">
              <a:solidFill>
                <a:srgbClr val="7030A0"/>
              </a:solidFill>
            </a:endParaRPr>
          </a:p>
        </p:txBody>
      </p:sp>
      <p:cxnSp>
        <p:nvCxnSpPr>
          <p:cNvPr id="26" name="Elbow Connector 25"/>
          <p:cNvCxnSpPr/>
          <p:nvPr/>
        </p:nvCxnSpPr>
        <p:spPr>
          <a:xfrm rot="10800000" flipV="1">
            <a:off x="4993240" y="4646971"/>
            <a:ext cx="1602539" cy="222686"/>
          </a:xfrm>
          <a:prstGeom prst="bentConnector3">
            <a:avLst>
              <a:gd name="adj1" fmla="val -488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5" idx="2"/>
            <a:endCxn id="23" idx="0"/>
          </p:cNvCxnSpPr>
          <p:nvPr/>
        </p:nvCxnSpPr>
        <p:spPr>
          <a:xfrm rot="5400000">
            <a:off x="6502982" y="4064066"/>
            <a:ext cx="188576" cy="29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1" idx="3"/>
          </p:cNvCxnSpPr>
          <p:nvPr/>
        </p:nvCxnSpPr>
        <p:spPr>
          <a:xfrm flipH="1" flipV="1">
            <a:off x="3884587" y="1903649"/>
            <a:ext cx="361209" cy="243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54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98722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What’s a </a:t>
            </a:r>
            <a:r>
              <a:rPr lang="en-US" u="sng" dirty="0"/>
              <a:t>conceptual</a:t>
            </a:r>
            <a:r>
              <a:rPr lang="en-US" dirty="0"/>
              <a:t> model?</a:t>
            </a:r>
            <a:endParaRPr lang="en-SG" cap="all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AU" sz="2550" b="0" dirty="0">
                <a:solidFill>
                  <a:schemeClr val="accent2"/>
                </a:solidFill>
              </a:rPr>
              <a:t> </a:t>
            </a:r>
            <a:r>
              <a:rPr lang="en-AU" sz="2550" i="1" dirty="0">
                <a:solidFill>
                  <a:schemeClr val="accent1"/>
                </a:solidFill>
              </a:rPr>
              <a:t>model</a:t>
            </a:r>
            <a:r>
              <a:rPr lang="en-AU" sz="2550" b="0" dirty="0">
                <a:solidFill>
                  <a:schemeClr val="accent2"/>
                </a:solidFill>
              </a:rPr>
              <a:t> 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piece of </a:t>
            </a:r>
            <a:r>
              <a:rPr lang="en-AU" sz="2550" dirty="0">
                <a:solidFill>
                  <a:schemeClr val="accent1"/>
                </a:solidFill>
              </a:rPr>
              <a:t>organized &amp; represented </a:t>
            </a:r>
            <a:r>
              <a:rPr lang="en-AU" sz="2550" i="1" dirty="0">
                <a:solidFill>
                  <a:schemeClr val="accent1"/>
                </a:solidFill>
              </a:rPr>
              <a:t>knowledge</a:t>
            </a:r>
            <a:r>
              <a:rPr lang="en-AU" sz="2550" dirty="0">
                <a:solidFill>
                  <a:schemeClr val="accent2"/>
                </a:solidFill>
              </a:rPr>
              <a:t> 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(our understanding of the </a:t>
            </a:r>
            <a:r>
              <a:rPr lang="en-AU" sz="2550" b="0" i="1" dirty="0">
                <a:solidFill>
                  <a:schemeClr val="accent1"/>
                </a:solidFill>
              </a:rPr>
              <a:t>world/domain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which can </a:t>
            </a:r>
            <a:r>
              <a:rPr lang="en-AU" sz="25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(re)used 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AU" sz="25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generate/predict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AU" sz="2550" b="0" dirty="0">
                <a:solidFill>
                  <a:schemeClr val="accent2"/>
                </a:solidFill>
              </a:rPr>
              <a:t>outcome results 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</a:t>
            </a:r>
            <a:r>
              <a:rPr lang="en-AU" sz="2550" b="0" dirty="0">
                <a:solidFill>
                  <a:schemeClr val="accent4"/>
                </a:solidFill>
              </a:rPr>
              <a:t>input observations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Technically, it’s a </a:t>
            </a:r>
            <a:r>
              <a:rPr lang="en-AU" sz="2550" i="1" dirty="0">
                <a:solidFill>
                  <a:schemeClr val="accent1"/>
                </a:solidFill>
              </a:rPr>
              <a:t>function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(white or black box), which </a:t>
            </a:r>
            <a:r>
              <a:rPr lang="en-AU" sz="25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maps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AU" sz="2550" b="0" dirty="0">
                <a:solidFill>
                  <a:schemeClr val="accent4"/>
                </a:solidFill>
              </a:rPr>
              <a:t>input(s)</a:t>
            </a:r>
            <a:r>
              <a:rPr lang="en-AU" sz="2550" b="0" dirty="0">
                <a:solidFill>
                  <a:schemeClr val="accent2"/>
                </a:solidFill>
              </a:rPr>
              <a:t> 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en-AU" sz="2550" b="0" dirty="0">
                <a:solidFill>
                  <a:schemeClr val="accent2"/>
                </a:solidFill>
              </a:rPr>
              <a:t> output(s)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2" name="Flowchart: Multidocument 11"/>
          <p:cNvSpPr/>
          <p:nvPr/>
        </p:nvSpPr>
        <p:spPr>
          <a:xfrm>
            <a:off x="1153084" y="3986213"/>
            <a:ext cx="860189" cy="771525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3" name="Flowchart: Process 12"/>
          <p:cNvSpPr/>
          <p:nvPr/>
        </p:nvSpPr>
        <p:spPr>
          <a:xfrm>
            <a:off x="3190679" y="3986213"/>
            <a:ext cx="1838325" cy="771525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800" b="1" i="1" dirty="0"/>
              <a:t>XX Model</a:t>
            </a:r>
            <a:endParaRPr lang="en-US" sz="1800" dirty="0"/>
          </a:p>
        </p:txBody>
      </p:sp>
      <p:sp>
        <p:nvSpPr>
          <p:cNvPr id="14" name="Right Arrow 13"/>
          <p:cNvSpPr/>
          <p:nvPr/>
        </p:nvSpPr>
        <p:spPr>
          <a:xfrm>
            <a:off x="2076254" y="4083844"/>
            <a:ext cx="1051443" cy="5762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Input(s)</a:t>
            </a:r>
            <a:endParaRPr lang="en-GB" sz="1600" dirty="0">
              <a:solidFill>
                <a:schemeClr val="accent4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091986" y="4083844"/>
            <a:ext cx="1051443" cy="5762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Output(s)</a:t>
            </a:r>
            <a:endParaRPr lang="en-GB" sz="1200" dirty="0">
              <a:solidFill>
                <a:schemeClr val="accent2"/>
              </a:solidFill>
            </a:endParaRPr>
          </a:p>
        </p:txBody>
      </p:sp>
      <p:sp>
        <p:nvSpPr>
          <p:cNvPr id="16" name="Flowchart: Multidocument 15"/>
          <p:cNvSpPr/>
          <p:nvPr/>
        </p:nvSpPr>
        <p:spPr>
          <a:xfrm>
            <a:off x="6206412" y="3986213"/>
            <a:ext cx="860189" cy="771525"/>
          </a:xfrm>
          <a:prstGeom prst="flowChartMulti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5956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27" y="1946611"/>
            <a:ext cx="7522369" cy="28432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55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98722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What’s a </a:t>
            </a:r>
            <a:r>
              <a:rPr lang="en-US" u="sng" dirty="0"/>
              <a:t>physical</a:t>
            </a:r>
            <a:r>
              <a:rPr lang="en-US" dirty="0"/>
              <a:t> model?</a:t>
            </a:r>
            <a:endParaRPr lang="en-SG" cap="all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550" dirty="0">
                <a:solidFill>
                  <a:schemeClr val="accent2"/>
                </a:solidFill>
              </a:rPr>
              <a:t>A </a:t>
            </a:r>
            <a:r>
              <a:rPr lang="en-AU" sz="2550" i="1" dirty="0">
                <a:solidFill>
                  <a:schemeClr val="accent1"/>
                </a:solidFill>
              </a:rPr>
              <a:t>model</a:t>
            </a:r>
            <a:r>
              <a:rPr lang="en-AU" sz="2550" dirty="0">
                <a:solidFill>
                  <a:schemeClr val="accent2"/>
                </a:solidFill>
              </a:rPr>
              <a:t> could be considered just as a tangible text file stored in computer/server, e.g. model.txt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Flowchart: Process 13"/>
          <p:cNvSpPr/>
          <p:nvPr/>
        </p:nvSpPr>
        <p:spPr>
          <a:xfrm>
            <a:off x="762656" y="2356947"/>
            <a:ext cx="7332938" cy="2025867"/>
          </a:xfrm>
          <a:prstGeom prst="flowChartProcess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SG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SG" sz="12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 </a:t>
            </a:r>
            <a:r>
              <a:rPr lang="en-SG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</a:p>
          <a:p>
            <a:r>
              <a:rPr lang="en-SG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1</a:t>
            </a:r>
            <a:r>
              <a:rPr lang="en-SG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 </a:t>
            </a:r>
            <a:r>
              <a:rPr lang="en-SG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Year-of-Education</a:t>
            </a:r>
          </a:p>
          <a:p>
            <a:r>
              <a:rPr lang="en-SG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2</a:t>
            </a:r>
            <a:r>
              <a:rPr lang="en-SG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: </a:t>
            </a:r>
            <a:r>
              <a:rPr lang="en-SG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Year-of-Working</a:t>
            </a:r>
            <a:r>
              <a:rPr lang="en-SG" sz="12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SG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Formula	: </a:t>
            </a:r>
            <a:r>
              <a:rPr lang="en-SG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SG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SG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1 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SG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SG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2 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SG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r>
              <a:rPr lang="en-SG" sz="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(Salary)</a:t>
            </a:r>
            <a:r>
              <a:rPr lang="en-SG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SG" sz="9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(Year-of-Education)</a:t>
            </a:r>
            <a:r>
              <a:rPr lang="en-SG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9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(Year-of-Working)</a:t>
            </a:r>
            <a:endParaRPr lang="en-SG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G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Formula parameters/coefficients	: </a:t>
            </a:r>
            <a:r>
              <a:rPr lang="en-SG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520</a:t>
            </a:r>
          </a:p>
          <a:p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Formula parameters/coefficients	: </a:t>
            </a:r>
            <a:r>
              <a:rPr lang="en-SG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798</a:t>
            </a:r>
          </a:p>
          <a:p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Formula parameters/coefficients	: </a:t>
            </a:r>
            <a:r>
              <a:rPr lang="en-SG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SG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-5007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095594" y="4258908"/>
          <a:ext cx="1048406" cy="884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5594" y="4258908"/>
                        <a:ext cx="1048406" cy="884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176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56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57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Multidocument 6"/>
          <p:cNvSpPr/>
          <p:nvPr/>
        </p:nvSpPr>
        <p:spPr>
          <a:xfrm>
            <a:off x="1153084" y="3986213"/>
            <a:ext cx="860189" cy="771525"/>
          </a:xfrm>
          <a:prstGeom prst="flowChartMultidocumen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Observations</a:t>
            </a:r>
            <a:endParaRPr lang="en-GB" sz="1400" dirty="0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58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398722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What are differences between models?</a:t>
            </a:r>
            <a:endParaRPr lang="en-SG" cap="all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550" dirty="0">
                <a:solidFill>
                  <a:schemeClr val="accent2"/>
                </a:solidFill>
              </a:rPr>
              <a:t>Different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(learning/reasoning) model </a:t>
            </a:r>
            <a:r>
              <a:rPr lang="en-AU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(applied mathematical algorithm, which is capable of </a:t>
            </a:r>
            <a:r>
              <a:rPr lang="en-AU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min/max </a:t>
            </a:r>
            <a:r>
              <a:rPr lang="en-AU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objective function’s </a:t>
            </a:r>
            <a:r>
              <a:rPr lang="en-AU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value/KPIs</a:t>
            </a:r>
            <a:r>
              <a:rPr lang="en-SG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SG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e.g. Regression; Neural network; Decision tree, etc</a:t>
            </a:r>
            <a:r>
              <a:rPr lang="en-SG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AU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AU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SG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SG" sz="2550" dirty="0">
                <a:solidFill>
                  <a:schemeClr val="accent1"/>
                </a:solidFill>
              </a:rPr>
              <a:t>extracts</a:t>
            </a:r>
            <a:r>
              <a:rPr lang="en-SG" sz="2550" b="0" dirty="0">
                <a:solidFill>
                  <a:schemeClr val="accent1"/>
                </a:solidFill>
              </a:rPr>
              <a:t>, </a:t>
            </a:r>
            <a:r>
              <a:rPr lang="en-AU" sz="2550" dirty="0">
                <a:solidFill>
                  <a:schemeClr val="accent1"/>
                </a:solidFill>
              </a:rPr>
              <a:t>organizes</a:t>
            </a:r>
            <a:r>
              <a:rPr lang="en-AU" sz="2550" b="0" dirty="0">
                <a:solidFill>
                  <a:schemeClr val="accent1"/>
                </a:solidFill>
              </a:rPr>
              <a:t> and</a:t>
            </a:r>
            <a:r>
              <a:rPr lang="en-AU" sz="2550" dirty="0">
                <a:solidFill>
                  <a:schemeClr val="accent1"/>
                </a:solidFill>
              </a:rPr>
              <a:t> represents </a:t>
            </a:r>
            <a:r>
              <a:rPr lang="en-AU" sz="2550" i="1" dirty="0">
                <a:solidFill>
                  <a:schemeClr val="accent1"/>
                </a:solidFill>
              </a:rPr>
              <a:t>knowledge</a:t>
            </a:r>
            <a:r>
              <a:rPr lang="en-AU" sz="2550" dirty="0">
                <a:solidFill>
                  <a:schemeClr val="accent2"/>
                </a:solidFill>
              </a:rPr>
              <a:t> 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AU" sz="2550" dirty="0">
                <a:solidFill>
                  <a:schemeClr val="accent2"/>
                </a:solidFill>
              </a:rPr>
              <a:t>different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ways/forms, e.g. </a:t>
            </a:r>
            <a:r>
              <a:rPr lang="en-AU" sz="2550" dirty="0">
                <a:solidFill>
                  <a:schemeClr val="accent2"/>
                </a:solidFill>
              </a:rPr>
              <a:t>different</a:t>
            </a:r>
            <a:r>
              <a:rPr lang="en-AU" sz="255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math formula and coefficients.</a:t>
            </a:r>
            <a:endParaRPr lang="en-AU" sz="2550" b="0" dirty="0">
              <a:solidFill>
                <a:schemeClr val="accent2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Flowchart: Process 1"/>
          <p:cNvSpPr/>
          <p:nvPr/>
        </p:nvSpPr>
        <p:spPr>
          <a:xfrm>
            <a:off x="3190679" y="3986213"/>
            <a:ext cx="1838325" cy="771525"/>
          </a:xfrm>
          <a:prstGeom prst="flowChart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800" b="1" i="1" dirty="0"/>
              <a:t>XX Model</a:t>
            </a:r>
            <a:endParaRPr lang="en-US" sz="1800" dirty="0"/>
          </a:p>
          <a:p>
            <a:pPr algn="ctr"/>
            <a:r>
              <a:rPr lang="en-US" sz="750" dirty="0"/>
              <a:t>e.g. Regression; Rule based system; Neural network; Decision tree; etc.</a:t>
            </a:r>
            <a:endParaRPr lang="en-GB" sz="750" dirty="0"/>
          </a:p>
        </p:txBody>
      </p:sp>
      <p:sp>
        <p:nvSpPr>
          <p:cNvPr id="4" name="Right Arrow 3"/>
          <p:cNvSpPr/>
          <p:nvPr/>
        </p:nvSpPr>
        <p:spPr>
          <a:xfrm>
            <a:off x="2076254" y="4083844"/>
            <a:ext cx="1051443" cy="5762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Input(s)</a:t>
            </a:r>
            <a:endParaRPr lang="en-GB" sz="1600" dirty="0">
              <a:solidFill>
                <a:schemeClr val="accent4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091986" y="4083844"/>
            <a:ext cx="1051443" cy="57626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Output(s)</a:t>
            </a:r>
            <a:endParaRPr lang="en-GB" sz="1200" dirty="0">
              <a:solidFill>
                <a:schemeClr val="accent2"/>
              </a:solidFill>
            </a:endParaRPr>
          </a:p>
        </p:txBody>
      </p:sp>
      <p:sp>
        <p:nvSpPr>
          <p:cNvPr id="12" name="Flowchart: Multidocument 11"/>
          <p:cNvSpPr/>
          <p:nvPr/>
        </p:nvSpPr>
        <p:spPr>
          <a:xfrm>
            <a:off x="6206412" y="3986213"/>
            <a:ext cx="860189" cy="771525"/>
          </a:xfrm>
          <a:prstGeom prst="flowChartMultidocumen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Conclusions</a:t>
            </a:r>
            <a:endParaRPr lang="en-GB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4" grpId="0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SG" dirty="0" smtClean="0"/>
              <a:t>Copyright © NUS-ISS 2020. All rights reserved.</a:t>
            </a:r>
            <a:endParaRPr lang="en-GB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4294967295"/>
          </p:nvPr>
        </p:nvSpPr>
        <p:spPr>
          <a:xfrm>
            <a:off x="0" y="4905375"/>
            <a:ext cx="287338" cy="228600"/>
          </a:xfrm>
        </p:spPr>
        <p:txBody>
          <a:bodyPr/>
          <a:lstStyle/>
          <a:p>
            <a:r>
              <a:rPr lang="en-GB" smtClean="0"/>
              <a:t>2019-07-18             </a:t>
            </a:r>
            <a:r>
              <a:rPr lang="en-GB" b="1" smtClean="0"/>
              <a:t>restricted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284068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AD0943-ABF3-F94D-88E2-1D3ADAE8E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6868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6</a:t>
            </a:fld>
            <a:endParaRPr lang="en-SG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457950" y="886657"/>
            <a:ext cx="2686050" cy="39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500" b="0" dirty="0"/>
              <a:t>To achieve </a:t>
            </a:r>
            <a:r>
              <a:rPr lang="en-SG" sz="1500" i="1" dirty="0"/>
              <a:t>goal</a:t>
            </a:r>
            <a:r>
              <a:rPr lang="en-SG" sz="1500" b="0" dirty="0"/>
              <a:t> in work </a:t>
            </a:r>
            <a:r>
              <a:rPr lang="en-SG" sz="1500" i="1" dirty="0"/>
              <a:t>environment</a:t>
            </a:r>
            <a:r>
              <a:rPr lang="en-SG" sz="1500" b="0" dirty="0"/>
              <a:t>…</a:t>
            </a:r>
          </a:p>
          <a:p>
            <a:pPr marL="0" indent="0">
              <a:buNone/>
            </a:pPr>
            <a:endParaRPr lang="en-SG" sz="1500" b="0" dirty="0"/>
          </a:p>
          <a:p>
            <a:pPr marL="0" indent="0">
              <a:buNone/>
            </a:pPr>
            <a:r>
              <a:rPr lang="en-SG" sz="1500" b="0" dirty="0"/>
              <a:t>Different agents’</a:t>
            </a:r>
            <a:r>
              <a:rPr lang="en-SG" sz="1500" i="1" dirty="0"/>
              <a:t> ability</a:t>
            </a:r>
            <a:r>
              <a:rPr lang="en-SG" sz="1500" b="0" dirty="0"/>
              <a:t> indicated by:</a:t>
            </a:r>
          </a:p>
          <a:p>
            <a:r>
              <a:rPr lang="en-SG" sz="1500" b="0" dirty="0"/>
              <a:t>more/less secrecy?</a:t>
            </a:r>
          </a:p>
          <a:p>
            <a:r>
              <a:rPr lang="en-SG" sz="1500" b="0" dirty="0"/>
              <a:t>bigger/smaller bonus?</a:t>
            </a:r>
          </a:p>
          <a:p>
            <a:pPr marL="0" indent="0">
              <a:buNone/>
            </a:pPr>
            <a:endParaRPr lang="en-SG" sz="1500" b="0" dirty="0"/>
          </a:p>
        </p:txBody>
      </p:sp>
      <p:sp>
        <p:nvSpPr>
          <p:cNvPr id="7" name="Rounded Rectangle 6"/>
          <p:cNvSpPr/>
          <p:nvPr/>
        </p:nvSpPr>
        <p:spPr>
          <a:xfrm>
            <a:off x="1443310" y="1976074"/>
            <a:ext cx="4970726" cy="883712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SG" sz="1200" dirty="0"/>
          </a:p>
        </p:txBody>
      </p:sp>
      <p:sp>
        <p:nvSpPr>
          <p:cNvPr id="4" name="Left Arrow 3"/>
          <p:cNvSpPr/>
          <p:nvPr/>
        </p:nvSpPr>
        <p:spPr>
          <a:xfrm>
            <a:off x="3012948" y="1626974"/>
            <a:ext cx="2782062" cy="987552"/>
          </a:xfrm>
          <a:prstGeom prst="leftArrow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accent5"/>
                </a:solidFill>
              </a:rPr>
              <a:t>A recommender system !</a:t>
            </a:r>
            <a:endParaRPr lang="en-GB" sz="1500" dirty="0">
              <a:solidFill>
                <a:schemeClr val="accent5"/>
              </a:solidFill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4663440" y="205740"/>
            <a:ext cx="3137535" cy="680916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2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24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C6DD22-34AA-CF46-A96A-748D91596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6868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7</a:t>
            </a:fld>
            <a:endParaRPr lang="en-SG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6457950" y="886657"/>
            <a:ext cx="2686050" cy="39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500" b="0" dirty="0"/>
              <a:t>To achieve </a:t>
            </a:r>
            <a:r>
              <a:rPr lang="en-SG" sz="1500" i="1" dirty="0"/>
              <a:t>goal</a:t>
            </a:r>
            <a:r>
              <a:rPr lang="en-SG" sz="1500" b="0" dirty="0"/>
              <a:t> in home </a:t>
            </a:r>
            <a:r>
              <a:rPr lang="en-SG" sz="1500" i="1" dirty="0"/>
              <a:t>environment</a:t>
            </a:r>
            <a:r>
              <a:rPr lang="en-SG" sz="1500" b="0" dirty="0"/>
              <a:t>…</a:t>
            </a:r>
          </a:p>
          <a:p>
            <a:pPr marL="0" indent="0">
              <a:buNone/>
            </a:pPr>
            <a:endParaRPr lang="en-SG" sz="1500" b="0" dirty="0"/>
          </a:p>
          <a:p>
            <a:pPr marL="0" indent="0">
              <a:buNone/>
            </a:pPr>
            <a:r>
              <a:rPr lang="en-SG" sz="1500" b="0" dirty="0"/>
              <a:t>Different agents’</a:t>
            </a:r>
            <a:r>
              <a:rPr lang="en-SG" sz="1500" i="1" dirty="0"/>
              <a:t> ability</a:t>
            </a:r>
            <a:r>
              <a:rPr lang="en-SG" sz="1500" b="0" dirty="0"/>
              <a:t> compared by:</a:t>
            </a:r>
          </a:p>
          <a:p>
            <a:r>
              <a:rPr lang="en-SG" sz="1500" b="0" dirty="0"/>
              <a:t>more/less money spent?</a:t>
            </a:r>
          </a:p>
          <a:p>
            <a:r>
              <a:rPr lang="en-SG" sz="1500" b="0" dirty="0"/>
              <a:t>more/less quarrels?</a:t>
            </a:r>
          </a:p>
        </p:txBody>
      </p:sp>
      <p:cxnSp>
        <p:nvCxnSpPr>
          <p:cNvPr id="9" name="Curved Connector 8"/>
          <p:cNvCxnSpPr/>
          <p:nvPr/>
        </p:nvCxnSpPr>
        <p:spPr>
          <a:xfrm rot="10800000">
            <a:off x="4583430" y="274320"/>
            <a:ext cx="3217545" cy="612336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8</a:t>
            </a:fld>
            <a:endParaRPr lang="en-SG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8835" y="4869657"/>
            <a:ext cx="2904106" cy="273844"/>
          </a:xfrm>
        </p:spPr>
        <p:txBody>
          <a:bodyPr/>
          <a:lstStyle/>
          <a:p>
            <a:pPr algn="l"/>
            <a:r>
              <a:rPr lang="en-SG" sz="788" dirty="0"/>
              <a:t>© National University of Singapore. All Rights Reserved</a:t>
            </a:r>
            <a:endParaRPr lang="en-SG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180851"/>
            <a:ext cx="7505700" cy="48793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We all are intelligent agents in daily life...</a:t>
            </a:r>
            <a:endParaRPr lang="en-SG" cap="all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28650" y="886657"/>
            <a:ext cx="7886700" cy="3983000"/>
          </a:xfrm>
        </p:spPr>
        <p:txBody>
          <a:bodyPr>
            <a:noAutofit/>
          </a:bodyPr>
          <a:lstStyle/>
          <a:p>
            <a:r>
              <a:rPr lang="en-SG" b="0" dirty="0"/>
              <a:t>The </a:t>
            </a:r>
            <a:r>
              <a:rPr lang="en-SG" i="1" dirty="0"/>
              <a:t>environment</a:t>
            </a:r>
            <a:r>
              <a:rPr lang="en-SG" b="0" dirty="0"/>
              <a:t> is analogical to </a:t>
            </a:r>
            <a:r>
              <a:rPr lang="en-SG" i="1" dirty="0"/>
              <a:t>industry domain:</a:t>
            </a:r>
          </a:p>
          <a:p>
            <a:pPr marL="0" indent="0">
              <a:buNone/>
            </a:pPr>
            <a:r>
              <a:rPr lang="en-SG" sz="1500" b="0" i="1" dirty="0" smtClean="0"/>
              <a:t>       E.g</a:t>
            </a:r>
            <a:r>
              <a:rPr lang="en-SG" sz="1500" b="0" i="1" dirty="0"/>
              <a:t>. </a:t>
            </a:r>
            <a:r>
              <a:rPr lang="en-SG" sz="1500" b="0" i="1" dirty="0" smtClean="0"/>
              <a:t>Retail; Semiconductor; </a:t>
            </a:r>
            <a:r>
              <a:rPr lang="en-SG" sz="1500" b="0" i="1" dirty="0"/>
              <a:t>Finance;</a:t>
            </a:r>
          </a:p>
          <a:p>
            <a:r>
              <a:rPr lang="en-SG" b="0" dirty="0"/>
              <a:t>The </a:t>
            </a:r>
            <a:r>
              <a:rPr lang="en-SG" i="1" dirty="0"/>
              <a:t>goal</a:t>
            </a:r>
            <a:r>
              <a:rPr lang="en-SG" b="0" dirty="0"/>
              <a:t> is analogical to perform </a:t>
            </a:r>
            <a:r>
              <a:rPr lang="en-SG" i="1" dirty="0"/>
              <a:t>job role:</a:t>
            </a:r>
          </a:p>
          <a:p>
            <a:pPr marL="0" indent="0">
              <a:buNone/>
            </a:pPr>
            <a:r>
              <a:rPr lang="en-SG" sz="1500" b="0" i="1" dirty="0" smtClean="0"/>
              <a:t>       E.g</a:t>
            </a:r>
            <a:r>
              <a:rPr lang="en-SG" sz="1500" b="0" i="1" dirty="0"/>
              <a:t>. </a:t>
            </a:r>
            <a:r>
              <a:rPr lang="en-SG" sz="1500" b="0" i="1" dirty="0" smtClean="0"/>
              <a:t>Salesperson; Test/Quality Engineer; </a:t>
            </a:r>
            <a:r>
              <a:rPr lang="en-SG" sz="1500" b="0" i="1" dirty="0"/>
              <a:t>Ah Long (Loan shark);</a:t>
            </a:r>
          </a:p>
          <a:p>
            <a:r>
              <a:rPr lang="en-SG" b="0" dirty="0"/>
              <a:t>The </a:t>
            </a:r>
            <a:r>
              <a:rPr lang="en-SG" i="1" dirty="0"/>
              <a:t>ability</a:t>
            </a:r>
            <a:r>
              <a:rPr lang="en-SG" b="0" dirty="0"/>
              <a:t> is analogical to </a:t>
            </a:r>
            <a:r>
              <a:rPr lang="en-SG" i="1" dirty="0" smtClean="0"/>
              <a:t>KPIs </a:t>
            </a:r>
            <a:r>
              <a:rPr lang="en-SG" i="1" dirty="0"/>
              <a:t>(for the job role):</a:t>
            </a:r>
          </a:p>
          <a:p>
            <a:pPr marL="0" indent="0">
              <a:buNone/>
            </a:pPr>
            <a:r>
              <a:rPr lang="en-SG" sz="1500" b="0" i="1" dirty="0"/>
              <a:t> </a:t>
            </a:r>
            <a:r>
              <a:rPr lang="en-SG" sz="1500" b="0" i="1" dirty="0" smtClean="0"/>
              <a:t>      E.g</a:t>
            </a:r>
            <a:r>
              <a:rPr lang="en-SG" sz="1500" b="0" i="1" dirty="0"/>
              <a:t>. Larger sales volume; </a:t>
            </a:r>
            <a:r>
              <a:rPr lang="en-SG" sz="1500" b="0" i="1" dirty="0" smtClean="0"/>
              <a:t>More test scenarios/coverage; </a:t>
            </a:r>
            <a:r>
              <a:rPr lang="en-SG" sz="1500" b="0" i="1" dirty="0"/>
              <a:t>More graffiti &amp; interest $;</a:t>
            </a:r>
          </a:p>
          <a:p>
            <a:pPr marL="0" indent="0">
              <a:buNone/>
            </a:pPr>
            <a:endParaRPr lang="en-SG" b="0" dirty="0"/>
          </a:p>
          <a:p>
            <a:pPr marL="0" indent="0">
              <a:buNone/>
            </a:pPr>
            <a:r>
              <a:rPr lang="en-SG" b="0" dirty="0"/>
              <a:t>Creating an AI is analogical to </a:t>
            </a:r>
            <a:r>
              <a:rPr lang="en-SG" i="1" dirty="0" smtClean="0"/>
              <a:t>defining </a:t>
            </a:r>
            <a:r>
              <a:rPr lang="en-SG" i="1" dirty="0"/>
              <a:t>goal &amp; </a:t>
            </a:r>
            <a:r>
              <a:rPr lang="en-SG" i="1" dirty="0" smtClean="0"/>
              <a:t>quantifying </a:t>
            </a:r>
            <a:r>
              <a:rPr lang="en-SG" i="1" dirty="0"/>
              <a:t>KPIs</a:t>
            </a:r>
            <a:r>
              <a:rPr lang="en-SG" b="0" dirty="0"/>
              <a:t> for an </a:t>
            </a:r>
            <a:r>
              <a:rPr lang="en-SG" b="0" dirty="0" smtClean="0"/>
              <a:t>employee/AI </a:t>
            </a:r>
            <a:r>
              <a:rPr lang="en-SG" b="0" dirty="0"/>
              <a:t>to </a:t>
            </a:r>
            <a:r>
              <a:rPr lang="en-SG" i="1" dirty="0"/>
              <a:t>behave autonomously </a:t>
            </a:r>
            <a:r>
              <a:rPr lang="en-SG" b="0" dirty="0"/>
              <a:t>(through learning and reasoning using domain knowledge) </a:t>
            </a:r>
            <a:r>
              <a:rPr lang="en-SG" i="1" dirty="0"/>
              <a:t>without</a:t>
            </a:r>
            <a:r>
              <a:rPr lang="en-SG" b="0" dirty="0"/>
              <a:t> the boss/designer’s </a:t>
            </a:r>
            <a:r>
              <a:rPr lang="en-SG" i="1" dirty="0"/>
              <a:t>micro-management</a:t>
            </a:r>
            <a:r>
              <a:rPr lang="en-SG" b="0" dirty="0"/>
              <a:t> (explicitly programmed).</a:t>
            </a:r>
          </a:p>
          <a:p>
            <a:pPr marL="0" indent="0">
              <a:buNone/>
            </a:pPr>
            <a:endParaRPr lang="en-SG" b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527" y="1374592"/>
            <a:ext cx="1812823" cy="100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63C605-4FC6-46DE-BC90-871762EA3F52}" type="slidenum">
              <a:rPr lang="en-SG" smtClean="0"/>
              <a:pPr/>
              <a:t>9</a:t>
            </a:fld>
            <a:endParaRPr lang="en-SG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53083" y="483244"/>
            <a:ext cx="6135222" cy="323581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57179" indent="-357179" algn="l" defTabSz="914377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F58220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804843" indent="-447663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1163610" indent="-358766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520787" indent="-357179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─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28651" y="4684991"/>
            <a:ext cx="770429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5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Source</a:t>
            </a:r>
            <a:r>
              <a:rPr lang="en-GB" sz="750" dirty="0">
                <a:solidFill>
                  <a:schemeClr val="bg1">
                    <a:lumMod val="75000"/>
                  </a:schemeClr>
                </a:solidFill>
              </a:rPr>
              <a:t> https://youtu.be/JlcGfwb6CDE</a:t>
            </a:r>
          </a:p>
        </p:txBody>
      </p:sp>
    </p:spTree>
    <p:extLst>
      <p:ext uri="{BB962C8B-B14F-4D97-AF65-F5344CB8AC3E}">
        <p14:creationId xmlns:p14="http://schemas.microsoft.com/office/powerpoint/2010/main" val="39494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INFINEON_CATEGORY" val="{&quot;CategoryList&quot;:[],&quot;CategoryDictionary&quot;:{}}"/>
</p:tagLst>
</file>

<file path=ppt/theme/theme1.xml><?xml version="1.0" encoding="utf-8"?>
<a:theme xmlns:a="http://schemas.openxmlformats.org/drawingml/2006/main" name="blank">
  <a:themeElements>
    <a:clrScheme name="InfineonColors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Fonts">
      <a:majorFont>
        <a:latin typeface="Arial"/>
        <a:ea typeface=""/>
        <a:cs typeface="Verdana"/>
      </a:majorFont>
      <a:minorFont>
        <a:latin typeface="Arial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non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Arial" panose="020B0604020202020204" pitchFamily="34" charset="0"/>
            <a:ea typeface="Verdana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E896296-E09A-41C4-9831-93D49B4493AA}" vid="{E0FB6992-A5AC-4984-979F-797A238FBC09}"/>
    </a:ext>
  </a:extLst>
</a:theme>
</file>

<file path=ppt/theme/theme2.xml><?xml version="1.0" encoding="utf-8"?>
<a:theme xmlns:a="http://schemas.openxmlformats.org/drawingml/2006/main" name="Larissa-Design">
  <a:themeElements>
    <a:clrScheme name="Infineon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er xmlns="a709603d-609a-478b-a91d-3c5e984c0e79">0</Ver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Application xmlns="http://www.sap.com/cof/ao/powerpoint/application">
  <com.sap.ip.bi.pioneer>
    <Version>4</Version>
    <AAO_Revision>2.6.303.84659</AAO_Revision>
    <RefreshOnOpen>False</RefreshOnOpen>
    <PlanningModeSetToChangeMode>True</PlanningModeSetToChangeMode>
    <Cleaned>False</Cleaned>
    <ForcePromptOnInitialRefresh>False</ForcePromptOnInitialRefresh>
    <StorePromptsInDocument>True</StorePromptsInDocument>
    <MergeVariables>False</MergeVariables>
    <WorkingMode>Local</WorkingMode>
    <RefreshPlanningObjectsOnRefreshAll>True</RefreshPlanningObjectsOnRefreshAll>
    <Items/>
  </com.sap.ip.bi.pioneer>
</Applicatio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AAE9148B404486CBFDD74AD2AA0B" ma:contentTypeVersion="2" ma:contentTypeDescription="Create a new document." ma:contentTypeScope="" ma:versionID="a24cc1775e4f53b56bd6bf310015a115">
  <xsd:schema xmlns:xsd="http://www.w3.org/2001/XMLSchema" xmlns:xs="http://www.w3.org/2001/XMLSchema" xmlns:p="http://schemas.microsoft.com/office/2006/metadata/properties" xmlns:ns2="a709603d-609a-478b-a91d-3c5e984c0e79" xmlns:ns3="6ef45842-284e-44e4-b2db-1749e7948b44" targetNamespace="http://schemas.microsoft.com/office/2006/metadata/properties" ma:root="true" ma:fieldsID="f8923fe8aa0ace7ab58ef4ccc8b43a85" ns2:_="" ns3:_="">
    <xsd:import namespace="a709603d-609a-478b-a91d-3c5e984c0e79"/>
    <xsd:import namespace="6ef45842-284e-44e4-b2db-1749e7948b44"/>
    <xsd:element name="properties">
      <xsd:complexType>
        <xsd:sequence>
          <xsd:element name="documentManagement">
            <xsd:complexType>
              <xsd:all>
                <xsd:element ref="ns2:Ver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603d-609a-478b-a91d-3c5e984c0e79" elementFormDefault="qualified">
    <xsd:import namespace="http://schemas.microsoft.com/office/2006/documentManagement/types"/>
    <xsd:import namespace="http://schemas.microsoft.com/office/infopath/2007/PartnerControls"/>
    <xsd:element name="Ver" ma:index="8" nillable="true" ma:displayName="Ver" ma:default="0" ma:internalName="Ver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f45842-284e-44e4-b2db-1749e7948b4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Application xmlns="http://www.sap.com/cof/powerpoint/application">
  <Version>2</Version>
  <Revision>2.6.303.84659</Revision>
</Application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15331F-40D4-4C5F-A912-AB06C3AE7948}">
  <ds:schemaRefs>
    <ds:schemaRef ds:uri="http://schemas.microsoft.com/office/infopath/2007/PartnerControls"/>
    <ds:schemaRef ds:uri="a709603d-609a-478b-a91d-3c5e984c0e79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6ef45842-284e-44e4-b2db-1749e7948b44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0F65A44-1669-4778-8ABD-8B0C9EB4EF24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17A405C-793A-4475-AF83-5E5B1562D694}">
  <ds:schemaRefs>
    <ds:schemaRef ds:uri="http://www.sap.com/cof/ao/powerpoint/application"/>
  </ds:schemaRefs>
</ds:datastoreItem>
</file>

<file path=customXml/itemProps4.xml><?xml version="1.0" encoding="utf-8"?>
<ds:datastoreItem xmlns:ds="http://schemas.openxmlformats.org/officeDocument/2006/customXml" ds:itemID="{EE627C30-9159-4212-8054-55C14EA6A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9603d-609a-478b-a91d-3c5e984c0e79"/>
    <ds:schemaRef ds:uri="6ef45842-284e-44e4-b2db-1749e7948b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CE689AD9-9D1F-4B3F-84CC-EC1E65B9007B}">
  <ds:schemaRefs>
    <ds:schemaRef ds:uri="http://www.sap.com/cof/powerpoint/application"/>
  </ds:schemaRefs>
</ds:datastoreItem>
</file>

<file path=customXml/itemProps6.xml><?xml version="1.0" encoding="utf-8"?>
<ds:datastoreItem xmlns:ds="http://schemas.openxmlformats.org/officeDocument/2006/customXml" ds:itemID="{40E7D170-7FC9-4249-9952-7D78D85203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InfineonTemplate_16_9</Template>
  <TotalTime>0</TotalTime>
  <Words>2259</Words>
  <Application>Microsoft Office PowerPoint</Application>
  <PresentationFormat>On-screen Show (16:9)</PresentationFormat>
  <Paragraphs>511</Paragraphs>
  <Slides>60</Slides>
  <Notes>27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Century Gothic</vt:lpstr>
      <vt:lpstr>Courier New</vt:lpstr>
      <vt:lpstr>Verdana</vt:lpstr>
      <vt:lpstr>Wingdings</vt:lpstr>
      <vt:lpstr>blank</vt:lpstr>
      <vt:lpstr>Worksheet</vt:lpstr>
      <vt:lpstr>From Human Intelligence  To Machine Intelligence  GU Zhan               (Sam)  Institute of Systems Science, NUS Zhan.Gu@nus.edu.sg</vt:lpstr>
      <vt:lpstr>PowerPoint Presentation</vt:lpstr>
      <vt:lpstr>PowerPoint Presentation</vt:lpstr>
      <vt:lpstr>What’s intelligence?</vt:lpstr>
      <vt:lpstr>PowerPoint Presentation</vt:lpstr>
      <vt:lpstr>PowerPoint Presentation</vt:lpstr>
      <vt:lpstr>PowerPoint Presentation</vt:lpstr>
      <vt:lpstr>We all are intelligent agents in daily life...</vt:lpstr>
      <vt:lpstr>PowerPoint Presentation</vt:lpstr>
      <vt:lpstr>PowerPoint Presentation</vt:lpstr>
      <vt:lpstr>PowerPoint Presentation</vt:lpstr>
      <vt:lpstr>PowerPoint Presentation</vt:lpstr>
      <vt:lpstr>Common Forms of Learning</vt:lpstr>
      <vt:lpstr>Common Forms of Learning</vt:lpstr>
      <vt:lpstr>Common Forms of Learning</vt:lpstr>
      <vt:lpstr>Common Forms of Learning</vt:lpstr>
      <vt:lpstr>Common Forms of Learning</vt:lpstr>
      <vt:lpstr>PowerPoint Presentation</vt:lpstr>
      <vt:lpstr>Common Forms of Reasoning</vt:lpstr>
      <vt:lpstr>Common Forms of Reasoning</vt:lpstr>
      <vt:lpstr>Common Forms of Reasoning</vt:lpstr>
      <vt:lpstr>Common Forms of Reasoning</vt:lpstr>
      <vt:lpstr>Machine / Artificial Intelligence</vt:lpstr>
      <vt:lpstr>Machine / Artificial Intelligence</vt:lpstr>
      <vt:lpstr>How can I use AI to solve my business problem?</vt:lpstr>
      <vt:lpstr>PowerPoint Presentation</vt:lpstr>
      <vt:lpstr>PowerPoint Presentation</vt:lpstr>
      <vt:lpstr>PowerPoint Presentation</vt:lpstr>
      <vt:lpstr>Define &amp; Quantify {Goal, KPI}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Ideations?</vt:lpstr>
      <vt:lpstr>PowerPoint Presentation</vt:lpstr>
      <vt:lpstr>PowerPoint Presentation</vt:lpstr>
      <vt:lpstr>PowerPoint Presentation</vt:lpstr>
      <vt:lpstr>PowerPoint Presentation</vt:lpstr>
      <vt:lpstr>Cognitive Processes To Solve Problem </vt:lpstr>
      <vt:lpstr>Cognitive Processes/Functions/Models</vt:lpstr>
      <vt:lpstr>Cognitive Processes/Functions/Models</vt:lpstr>
      <vt:lpstr>PowerPoint Presentation</vt:lpstr>
      <vt:lpstr>PowerPoint Presentation</vt:lpstr>
      <vt:lpstr>Human Learning  Machine Learning</vt:lpstr>
      <vt:lpstr>PowerPoint Presentation</vt:lpstr>
      <vt:lpstr>Human Reasoning  Machine Reasoning</vt:lpstr>
      <vt:lpstr>PowerPoint Presentation</vt:lpstr>
      <vt:lpstr>Human Perception  Machine Perception</vt:lpstr>
      <vt:lpstr>PowerPoint Presentation</vt:lpstr>
      <vt:lpstr>Human Action  Machine Action</vt:lpstr>
      <vt:lpstr>PowerPoint Presentation</vt:lpstr>
      <vt:lpstr>PowerPoint Presentation</vt:lpstr>
      <vt:lpstr>What’s a conceptual model?</vt:lpstr>
      <vt:lpstr>What’s a physical model?</vt:lpstr>
      <vt:lpstr>PowerPoint Presentation</vt:lpstr>
      <vt:lpstr>PowerPoint Presentation</vt:lpstr>
      <vt:lpstr>What are differences between models?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2019-07-18T09:38:58Z</dcterms:created>
  <dcterms:modified xsi:type="dcterms:W3CDTF">2020-10-13T12:17:32Z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  <property fmtid="{D5CDD505-2E9C-101B-9397-08002B2CF9AE}" pid="7" name="ContentTypeId">
    <vt:lpwstr>0x010100A655AAE9148B404486CBFDD74AD2AA0B</vt:lpwstr>
  </property>
</Properties>
</file>